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6" r:id="rId1"/>
  </p:sldMasterIdLst>
  <p:notesMasterIdLst>
    <p:notesMasterId r:id="rId10"/>
  </p:notesMasterIdLst>
  <p:sldIdLst>
    <p:sldId id="537" r:id="rId2"/>
    <p:sldId id="513" r:id="rId3"/>
    <p:sldId id="514" r:id="rId4"/>
    <p:sldId id="515" r:id="rId5"/>
    <p:sldId id="530" r:id="rId6"/>
    <p:sldId id="531" r:id="rId7"/>
    <p:sldId id="532" r:id="rId8"/>
    <p:sldId id="503" r:id="rId9"/>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Kedward, Jennifer" initials="KJ" lastIdx="1" clrIdx="0">
    <p:extLst>
      <p:ext uri="{19B8F6BF-5375-455C-9EA6-DF929625EA0E}">
        <p15:presenceInfo xmlns:p15="http://schemas.microsoft.com/office/powerpoint/2012/main" userId="S::Jennifer.Kedward@CO.DAKOTA.MN.US::91fc5e9b-11be-4fe8-ad97-b077bd4caf01"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E9028"/>
    <a:srgbClr val="78B832"/>
    <a:srgbClr val="679D2B"/>
    <a:srgbClr val="FFCC66"/>
    <a:srgbClr val="FFCC00"/>
    <a:srgbClr val="DEAD22"/>
    <a:srgbClr val="5B470D"/>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54116" autoAdjust="0"/>
  </p:normalViewPr>
  <p:slideViewPr>
    <p:cSldViewPr snapToGrid="0">
      <p:cViewPr varScale="1">
        <p:scale>
          <a:sx n="36" d="100"/>
          <a:sy n="36" d="100"/>
        </p:scale>
        <p:origin x="1844" y="36"/>
      </p:cViewPr>
      <p:guideLst/>
    </p:cSldViewPr>
  </p:slideViewPr>
  <p:notesTextViewPr>
    <p:cViewPr>
      <p:scale>
        <a:sx n="1" d="1"/>
        <a:sy n="1" d="1"/>
      </p:scale>
      <p:origin x="0" y="0"/>
    </p:cViewPr>
  </p:notesTextViewPr>
  <p:notesViewPr>
    <p:cSldViewPr snapToGrid="0">
      <p:cViewPr varScale="1">
        <p:scale>
          <a:sx n="51" d="100"/>
          <a:sy n="51" d="100"/>
        </p:scale>
        <p:origin x="2692" y="28"/>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commentAuthors" Target="commentAuthors.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5CF7298-9340-470F-90E8-BD641C6218AE}" type="datetimeFigureOut">
              <a:rPr lang="en-US" smtClean="0"/>
              <a:t>6/24/2022</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1AF4CBF-49AD-40F5-820C-0BD6388CF1D9}" type="slidenum">
              <a:rPr lang="en-US" smtClean="0"/>
              <a:t>‹#›</a:t>
            </a:fld>
            <a:endParaRPr lang="en-US"/>
          </a:p>
        </p:txBody>
      </p:sp>
    </p:spTree>
    <p:extLst>
      <p:ext uri="{BB962C8B-B14F-4D97-AF65-F5344CB8AC3E}">
        <p14:creationId xmlns:p14="http://schemas.microsoft.com/office/powerpoint/2010/main" val="24150766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Today we are going to talk about our school’s organics program and learn what can and cannot go in the organics container.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Our</a:t>
            </a:r>
            <a:r>
              <a:rPr lang="en-US" dirty="0">
                <a:solidFill>
                  <a:srgbClr val="FF0000"/>
                </a:solidFill>
              </a:rPr>
              <a:t> school </a:t>
            </a:r>
            <a:r>
              <a:rPr lang="en-US" dirty="0"/>
              <a:t>is committed to our organics collection program – or food scrap collection program.   Our organics are brought to a permitted animal farmer and turned into a valuable feed to help the animals grow. </a:t>
            </a:r>
          </a:p>
          <a:p>
            <a:r>
              <a:rPr lang="en-US" dirty="0"/>
              <a:t> </a:t>
            </a:r>
          </a:p>
        </p:txBody>
      </p:sp>
      <p:sp>
        <p:nvSpPr>
          <p:cNvPr id="4" name="Slide Number Placeholder 3"/>
          <p:cNvSpPr>
            <a:spLocks noGrp="1"/>
          </p:cNvSpPr>
          <p:nvPr>
            <p:ph type="sldNum" sz="quarter" idx="5"/>
          </p:nvPr>
        </p:nvSpPr>
        <p:spPr/>
        <p:txBody>
          <a:bodyPr/>
          <a:lstStyle/>
          <a:p>
            <a:fld id="{F1AF4CBF-49AD-40F5-820C-0BD6388CF1D9}" type="slidenum">
              <a:rPr lang="en-US" smtClean="0"/>
              <a:t>1</a:t>
            </a:fld>
            <a:endParaRPr lang="en-US"/>
          </a:p>
        </p:txBody>
      </p:sp>
    </p:spTree>
    <p:extLst>
      <p:ext uri="{BB962C8B-B14F-4D97-AF65-F5344CB8AC3E}">
        <p14:creationId xmlns:p14="http://schemas.microsoft.com/office/powerpoint/2010/main" val="231359259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Knowing what can and cannot be put in the organics container helps us to save resources, use less energy, keep our air and water clean, reduce contamination and keeps our waste management costs down.  </a:t>
            </a:r>
          </a:p>
          <a:p>
            <a:endParaRPr lang="en-US" dirty="0"/>
          </a:p>
          <a:p>
            <a:r>
              <a:rPr lang="en-US" dirty="0"/>
              <a:t>So what should go in the </a:t>
            </a:r>
            <a:r>
              <a:rPr lang="en-US" sz="1200" kern="1200" dirty="0">
                <a:solidFill>
                  <a:schemeClr val="tx1"/>
                </a:solidFill>
                <a:latin typeface="+mn-lt"/>
                <a:ea typeface="+mn-ea"/>
                <a:cs typeface="+mn-cs"/>
              </a:rPr>
              <a:t>organics</a:t>
            </a:r>
            <a:r>
              <a:rPr lang="en-US" dirty="0"/>
              <a:t> container? </a:t>
            </a:r>
          </a:p>
          <a:p>
            <a:endParaRPr lang="en-US" dirty="0"/>
          </a:p>
        </p:txBody>
      </p:sp>
      <p:sp>
        <p:nvSpPr>
          <p:cNvPr id="4" name="Slide Number Placeholder 3"/>
          <p:cNvSpPr>
            <a:spLocks noGrp="1"/>
          </p:cNvSpPr>
          <p:nvPr>
            <p:ph type="sldNum" sz="quarter" idx="5"/>
          </p:nvPr>
        </p:nvSpPr>
        <p:spPr/>
        <p:txBody>
          <a:bodyPr/>
          <a:lstStyle/>
          <a:p>
            <a:fld id="{F1AF4CBF-49AD-40F5-820C-0BD6388CF1D9}" type="slidenum">
              <a:rPr lang="en-US" smtClean="0"/>
              <a:t>2</a:t>
            </a:fld>
            <a:endParaRPr lang="en-US"/>
          </a:p>
        </p:txBody>
      </p:sp>
    </p:spTree>
    <p:extLst>
      <p:ext uri="{BB962C8B-B14F-4D97-AF65-F5344CB8AC3E}">
        <p14:creationId xmlns:p14="http://schemas.microsoft.com/office/powerpoint/2010/main" val="67419114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Help us manage our organics right.  Place </a:t>
            </a:r>
            <a:r>
              <a:rPr lang="en-US" b="1" dirty="0"/>
              <a:t>all food scraps </a:t>
            </a:r>
            <a:r>
              <a:rPr lang="en-US" dirty="0"/>
              <a:t>into the organics container, including:</a:t>
            </a:r>
          </a:p>
          <a:p>
            <a:pPr marL="171450" indent="-171450">
              <a:buFont typeface="Arial" panose="020B0604020202020204" pitchFamily="34" charset="0"/>
              <a:buChar char="•"/>
            </a:pPr>
            <a:r>
              <a:rPr lang="en-US" dirty="0"/>
              <a:t> Bakery and dry goods, like bread and pasta </a:t>
            </a:r>
          </a:p>
          <a:p>
            <a:pPr marL="228600" indent="-228600">
              <a:buFont typeface="Arial" panose="020B0604020202020204" pitchFamily="34" charset="0"/>
              <a:buChar char="•"/>
            </a:pPr>
            <a:r>
              <a:rPr lang="en-US" dirty="0"/>
              <a:t>Dairy products,  like cheese and butter </a:t>
            </a:r>
          </a:p>
          <a:p>
            <a:pPr marL="228600" indent="-228600">
              <a:buFont typeface="Arial" panose="020B0604020202020204" pitchFamily="34" charset="0"/>
              <a:buChar char="•"/>
            </a:pPr>
            <a:r>
              <a:rPr lang="en-US" dirty="0"/>
              <a:t>Eggs and eggshells </a:t>
            </a:r>
          </a:p>
          <a:p>
            <a:pPr marL="228600" indent="-228600">
              <a:buFont typeface="Arial" panose="020B0604020202020204" pitchFamily="34" charset="0"/>
              <a:buChar char="•"/>
            </a:pPr>
            <a:r>
              <a:rPr lang="en-US" dirty="0"/>
              <a:t>Meat and fish, including the meat bones </a:t>
            </a:r>
          </a:p>
          <a:p>
            <a:pPr marL="228600" indent="-228600">
              <a:buFont typeface="Arial" panose="020B0604020202020204" pitchFamily="34" charset="0"/>
              <a:buChar char="•"/>
            </a:pPr>
            <a:r>
              <a:rPr lang="en-US" dirty="0"/>
              <a:t>Fruits and fruit peels</a:t>
            </a:r>
          </a:p>
          <a:p>
            <a:pPr marL="228600" indent="-228600">
              <a:buFont typeface="Arial" panose="020B0604020202020204" pitchFamily="34" charset="0"/>
              <a:buChar char="•"/>
            </a:pPr>
            <a:r>
              <a:rPr lang="en-US" dirty="0"/>
              <a:t>Vegetables and vegetable peels </a:t>
            </a:r>
          </a:p>
          <a:p>
            <a:pPr marL="228600" indent="-228600">
              <a:buFont typeface="Arial" panose="020B0604020202020204" pitchFamily="34" charset="0"/>
              <a:buChar char="•"/>
            </a:pPr>
            <a:endParaRPr lang="en-US" dirty="0"/>
          </a:p>
          <a:p>
            <a:endParaRPr lang="en-US" dirty="0"/>
          </a:p>
        </p:txBody>
      </p:sp>
      <p:sp>
        <p:nvSpPr>
          <p:cNvPr id="4" name="Slide Number Placeholder 3"/>
          <p:cNvSpPr>
            <a:spLocks noGrp="1"/>
          </p:cNvSpPr>
          <p:nvPr>
            <p:ph type="sldNum" sz="quarter" idx="5"/>
          </p:nvPr>
        </p:nvSpPr>
        <p:spPr/>
        <p:txBody>
          <a:bodyPr/>
          <a:lstStyle/>
          <a:p>
            <a:fld id="{F1AF4CBF-49AD-40F5-820C-0BD6388CF1D9}" type="slidenum">
              <a:rPr lang="en-US" smtClean="0"/>
              <a:t>3</a:t>
            </a:fld>
            <a:endParaRPr lang="en-US" dirty="0"/>
          </a:p>
        </p:txBody>
      </p:sp>
    </p:spTree>
    <p:extLst>
      <p:ext uri="{BB962C8B-B14F-4D97-AF65-F5344CB8AC3E}">
        <p14:creationId xmlns:p14="http://schemas.microsoft.com/office/powerpoint/2010/main" val="260418334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dirty="0"/>
              <a:t>Putting the wrong things in the organics container can cause problems.  Keep these items OUT of the Organics: </a:t>
            </a:r>
          </a:p>
          <a:p>
            <a:pPr marL="171450" lvl="0" indent="-171450">
              <a:buFont typeface="Arial" panose="020B0604020202020204" pitchFamily="34" charset="0"/>
              <a:buChar char="•"/>
            </a:pPr>
            <a:r>
              <a:rPr lang="en-US" dirty="0"/>
              <a:t>Cartons, like juice and milk cartons.  Empty cartons should go in the recycling.  </a:t>
            </a:r>
          </a:p>
          <a:p>
            <a:pPr marL="171450" lvl="0" indent="-171450">
              <a:buFont typeface="Arial" panose="020B0604020202020204" pitchFamily="34" charset="0"/>
              <a:buChar char="•"/>
            </a:pPr>
            <a:r>
              <a:rPr lang="en-US" dirty="0"/>
              <a:t>Plastics of any kind.  </a:t>
            </a:r>
          </a:p>
          <a:p>
            <a:pPr marL="171450" lvl="0" indent="-171450">
              <a:buFont typeface="Arial" panose="020B0604020202020204" pitchFamily="34" charset="0"/>
              <a:buChar char="•"/>
            </a:pPr>
            <a:r>
              <a:rPr lang="en-US" dirty="0"/>
              <a:t>Diapers. </a:t>
            </a:r>
          </a:p>
          <a:p>
            <a:pPr marL="171450" lvl="0" indent="-171450">
              <a:buFont typeface="Arial" panose="020B0604020202020204" pitchFamily="34" charset="0"/>
              <a:buChar char="•"/>
            </a:pPr>
            <a:r>
              <a:rPr lang="en-US" dirty="0"/>
              <a:t>Recyclables such as glass, paper, metal and plastics #1, #2 and #5 should go in the recycling container.</a:t>
            </a:r>
          </a:p>
          <a:p>
            <a:pPr marL="171450" lvl="0" indent="-171450">
              <a:buFont typeface="Arial" panose="020B0604020202020204" pitchFamily="34" charset="0"/>
              <a:buChar char="•"/>
            </a:pPr>
            <a:r>
              <a:rPr lang="en-US" dirty="0"/>
              <a:t>Napkins and paper towels.</a:t>
            </a:r>
          </a:p>
          <a:p>
            <a:pPr marL="171450" lvl="0" indent="-171450">
              <a:buFont typeface="Arial" panose="020B0604020202020204" pitchFamily="34" charset="0"/>
              <a:buChar char="•"/>
            </a:pPr>
            <a:r>
              <a:rPr lang="en-US" dirty="0"/>
              <a:t>Trash.</a:t>
            </a:r>
          </a:p>
        </p:txBody>
      </p:sp>
      <p:sp>
        <p:nvSpPr>
          <p:cNvPr id="4" name="Slide Number Placeholder 3"/>
          <p:cNvSpPr>
            <a:spLocks noGrp="1"/>
          </p:cNvSpPr>
          <p:nvPr>
            <p:ph type="sldNum" sz="quarter" idx="5"/>
          </p:nvPr>
        </p:nvSpPr>
        <p:spPr/>
        <p:txBody>
          <a:bodyPr/>
          <a:lstStyle/>
          <a:p>
            <a:fld id="{F1AF4CBF-49AD-40F5-820C-0BD6388CF1D9}" type="slidenum">
              <a:rPr lang="en-US" smtClean="0"/>
              <a:t>4</a:t>
            </a:fld>
            <a:endParaRPr lang="en-US" dirty="0"/>
          </a:p>
        </p:txBody>
      </p:sp>
    </p:spTree>
    <p:extLst>
      <p:ext uri="{BB962C8B-B14F-4D97-AF65-F5344CB8AC3E}">
        <p14:creationId xmlns:p14="http://schemas.microsoft.com/office/powerpoint/2010/main" val="157839243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i="1" dirty="0">
                <a:solidFill>
                  <a:srgbClr val="FF0000"/>
                </a:solidFill>
              </a:rPr>
              <a:t>NOTE: These additional best practice slides (slides 5-7) are just for employees, contractors, volunteers and students that are responsible for collecting and managing organics at your school.</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County adopted collection requirements that all commercial entities, including schools must follow. Follow these organics collection best practices which align with county requirements to help ensure our materials are clean and can be </a:t>
            </a:r>
            <a:r>
              <a:rPr lang="en-US" dirty="0">
                <a:solidFill>
                  <a:srgbClr val="FF0000"/>
                </a:solidFill>
                <a:highlight>
                  <a:srgbClr val="FFFF00"/>
                </a:highlight>
              </a:rPr>
              <a:t>used for animal feed.</a:t>
            </a:r>
          </a:p>
          <a:p>
            <a:endParaRPr lang="en-US" dirty="0"/>
          </a:p>
        </p:txBody>
      </p:sp>
      <p:sp>
        <p:nvSpPr>
          <p:cNvPr id="4" name="Slide Number Placeholder 3"/>
          <p:cNvSpPr>
            <a:spLocks noGrp="1"/>
          </p:cNvSpPr>
          <p:nvPr>
            <p:ph type="sldNum" sz="quarter" idx="5"/>
          </p:nvPr>
        </p:nvSpPr>
        <p:spPr/>
        <p:txBody>
          <a:bodyPr/>
          <a:lstStyle/>
          <a:p>
            <a:fld id="{F1AF4CBF-49AD-40F5-820C-0BD6388CF1D9}" type="slidenum">
              <a:rPr lang="en-US" smtClean="0"/>
              <a:t>5</a:t>
            </a:fld>
            <a:endParaRPr lang="en-US"/>
          </a:p>
        </p:txBody>
      </p:sp>
    </p:spTree>
    <p:extLst>
      <p:ext uri="{BB962C8B-B14F-4D97-AF65-F5344CB8AC3E}">
        <p14:creationId xmlns:p14="http://schemas.microsoft.com/office/powerpoint/2010/main" val="5341294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u="none" strike="noStrike" kern="1200" cap="none" spc="0" normalizeH="0" baseline="0" noProof="0" dirty="0">
                <a:ln>
                  <a:noFill/>
                </a:ln>
                <a:solidFill>
                  <a:schemeClr val="tx2">
                    <a:lumMod val="10000"/>
                  </a:schemeClr>
                </a:solidFill>
                <a:effectLst/>
                <a:uLnTx/>
                <a:uFillTx/>
                <a:latin typeface="Calibri" panose="020F0502020204030204" pitchFamily="34" charset="0"/>
                <a:cs typeface="Calibri" panose="020F0502020204030204" pitchFamily="34" charset="0"/>
              </a:rPr>
              <a:t>Follow these collection requirements for setting up and maintaining organics containers:</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u="none" strike="noStrike" kern="1200" cap="none" spc="0" normalizeH="0" baseline="0" noProof="0" dirty="0">
              <a:ln>
                <a:noFill/>
              </a:ln>
              <a:solidFill>
                <a:schemeClr val="tx2">
                  <a:lumMod val="10000"/>
                </a:schemeClr>
              </a:solidFill>
              <a:effectLst/>
              <a:uLnTx/>
              <a:uFillTx/>
              <a:latin typeface="Calibri" panose="020F0502020204030204" pitchFamily="34" charset="0"/>
              <a:cs typeface="Calibri" panose="020F0502020204030204" pitchFamily="34" charset="0"/>
            </a:endParaRPr>
          </a:p>
          <a:p>
            <a:pPr marL="0" lvl="0" indent="0">
              <a:buFont typeface="Arial" panose="020B0604020202020204" pitchFamily="34" charset="0"/>
              <a:buNone/>
            </a:pPr>
            <a:r>
              <a:rPr lang="en-US" sz="1200" b="1" kern="1200" dirty="0">
                <a:solidFill>
                  <a:schemeClr val="tx1"/>
                </a:solidFill>
                <a:effectLst/>
                <a:latin typeface="+mn-lt"/>
                <a:ea typeface="+mn-ea"/>
                <a:cs typeface="+mn-cs"/>
              </a:rPr>
              <a:t>Empty often</a:t>
            </a:r>
            <a:r>
              <a:rPr lang="en-US" sz="1100" b="1" kern="120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Empty organics contains often so they are not overflowing on the ground or causing odor issues.</a:t>
            </a:r>
          </a:p>
          <a:p>
            <a:pPr>
              <a:lnSpc>
                <a:spcPct val="150000"/>
              </a:lnSpc>
            </a:pPr>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1AF4CBF-49AD-40F5-820C-0BD6388CF1D9}"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6</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6032791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kern="1200" dirty="0">
                <a:solidFill>
                  <a:schemeClr val="tx1"/>
                </a:solidFill>
                <a:effectLst/>
                <a:latin typeface="+mn-lt"/>
                <a:ea typeface="+mn-ea"/>
                <a:cs typeface="+mn-cs"/>
              </a:rPr>
              <a:t>Our school must also properly label all organics containers with standardized labels following Dakota County’s labeling requirements. </a:t>
            </a:r>
            <a:r>
              <a:rPr lang="en-US" dirty="0"/>
              <a:t>Standardized labels help to educate on what belongs in organics containers, which has shown to reduce contamination.</a:t>
            </a:r>
          </a:p>
          <a:p>
            <a:pPr lvl="0"/>
            <a:endParaRPr lang="en-US" sz="1100" b="1" kern="1200" dirty="0">
              <a:solidFill>
                <a:schemeClr val="tx1"/>
              </a:solidFill>
              <a:effectLst/>
              <a:latin typeface="+mn-lt"/>
              <a:ea typeface="+mn-ea"/>
              <a:cs typeface="+mn-cs"/>
            </a:endParaRP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Make sure each organics container has a standardized label that:</a:t>
            </a:r>
          </a:p>
          <a:p>
            <a:pPr marL="628650" lvl="1" indent="-171450">
              <a:buFont typeface="Arial" panose="020B0604020202020204" pitchFamily="34" charset="0"/>
              <a:buChar char="•"/>
            </a:pPr>
            <a:r>
              <a:rPr lang="en-US" sz="1200" kern="1200" dirty="0">
                <a:solidFill>
                  <a:schemeClr val="tx1"/>
                </a:solidFill>
                <a:effectLst/>
                <a:latin typeface="+mn-lt"/>
                <a:ea typeface="+mn-ea"/>
                <a:cs typeface="+mn-cs"/>
              </a:rPr>
              <a:t>Is green, the standard color for organics (e.g., border, title area)</a:t>
            </a:r>
          </a:p>
          <a:p>
            <a:pPr marL="628650" lvl="1" indent="-171450">
              <a:buFont typeface="Arial" panose="020B0604020202020204" pitchFamily="34" charset="0"/>
              <a:buChar char="•"/>
            </a:pPr>
            <a:r>
              <a:rPr lang="en-US" sz="1200" kern="1200" dirty="0">
                <a:solidFill>
                  <a:schemeClr val="tx1"/>
                </a:solidFill>
                <a:effectLst/>
                <a:latin typeface="+mn-lt"/>
                <a:ea typeface="+mn-ea"/>
                <a:cs typeface="+mn-cs"/>
              </a:rPr>
              <a:t>Uses the term “Organics” </a:t>
            </a:r>
          </a:p>
          <a:p>
            <a:pPr marL="628650" lvl="1" indent="-171450">
              <a:buFont typeface="Arial" panose="020B0604020202020204" pitchFamily="34" charset="0"/>
              <a:buChar char="•"/>
            </a:pPr>
            <a:r>
              <a:rPr lang="en-US" sz="1200" kern="1200" dirty="0">
                <a:solidFill>
                  <a:schemeClr val="tx1"/>
                </a:solidFill>
                <a:effectLst/>
                <a:latin typeface="+mn-lt"/>
                <a:ea typeface="+mn-ea"/>
                <a:cs typeface="+mn-cs"/>
              </a:rPr>
              <a:t>Uses County standardized images to show food scraps collected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200" dirty="0">
                <a:solidFill>
                  <a:schemeClr val="tx1"/>
                </a:solidFill>
                <a:effectLst/>
                <a:latin typeface="+mn-lt"/>
                <a:ea typeface="+mn-ea"/>
                <a:cs typeface="+mn-cs"/>
              </a:rPr>
              <a:t>Make sure labels are visible at all times.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200" dirty="0">
                <a:solidFill>
                  <a:schemeClr val="tx1"/>
                </a:solidFill>
                <a:effectLst/>
                <a:latin typeface="+mn-lt"/>
                <a:ea typeface="+mn-ea"/>
                <a:cs typeface="+mn-cs"/>
              </a:rPr>
              <a:t>Replace labels with new labels if they become damaged, unreadable or conflict with County requirements. </a:t>
            </a:r>
          </a:p>
          <a:p>
            <a:pPr>
              <a:lnSpc>
                <a:spcPct val="150000"/>
              </a:lnSpc>
            </a:pPr>
            <a:endParaRPr lang="en-US" dirty="0"/>
          </a:p>
          <a:p>
            <a:pPr>
              <a:lnSpc>
                <a:spcPct val="150000"/>
              </a:lnSpc>
            </a:pPr>
            <a:r>
              <a:rPr lang="en-US" dirty="0"/>
              <a:t>The County provides free standardized labels to schools. Go to the County’s school webpage to order them.</a:t>
            </a:r>
          </a:p>
          <a:p>
            <a:pPr>
              <a:lnSpc>
                <a:spcPct val="150000"/>
              </a:lnSpc>
            </a:pPr>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1AF4CBF-49AD-40F5-820C-0BD6388CF1D9}"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7</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0921336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Thank you for helping us have a successful organics program.</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Any questions?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[Go to Dakota County school recycling webpages (www.Dakotacounty.us, search school organics) for more information to help with organics questions and resources to help with organics program improvements.]</a:t>
            </a:r>
          </a:p>
          <a:p>
            <a:endParaRPr lang="en-US" dirty="0"/>
          </a:p>
        </p:txBody>
      </p:sp>
      <p:sp>
        <p:nvSpPr>
          <p:cNvPr id="4" name="Slide Number Placeholder 3"/>
          <p:cNvSpPr>
            <a:spLocks noGrp="1"/>
          </p:cNvSpPr>
          <p:nvPr>
            <p:ph type="sldNum" sz="quarter" idx="5"/>
          </p:nvPr>
        </p:nvSpPr>
        <p:spPr/>
        <p:txBody>
          <a:bodyPr/>
          <a:lstStyle/>
          <a:p>
            <a:fld id="{F1AF4CBF-49AD-40F5-820C-0BD6388CF1D9}" type="slidenum">
              <a:rPr lang="en-US" smtClean="0"/>
              <a:t>8</a:t>
            </a:fld>
            <a:endParaRPr lang="en-US" dirty="0"/>
          </a:p>
        </p:txBody>
      </p:sp>
    </p:spTree>
    <p:extLst>
      <p:ext uri="{BB962C8B-B14F-4D97-AF65-F5344CB8AC3E}">
        <p14:creationId xmlns:p14="http://schemas.microsoft.com/office/powerpoint/2010/main" val="98314774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603504" y="770467"/>
            <a:ext cx="10782300" cy="3352800"/>
          </a:xfrm>
        </p:spPr>
        <p:txBody>
          <a:bodyPr anchor="b">
            <a:noAutofit/>
          </a:bodyPr>
          <a:lstStyle>
            <a:lvl1pPr algn="l">
              <a:lnSpc>
                <a:spcPct val="80000"/>
              </a:lnSpc>
              <a:defRPr sz="8800" spc="-120" baseline="0">
                <a:solidFill>
                  <a:schemeClr val="tx1"/>
                </a:solidFill>
              </a:defRPr>
            </a:lvl1pPr>
          </a:lstStyle>
          <a:p>
            <a:r>
              <a:rPr lang="en-US"/>
              <a:t>Click to edit Master title style</a:t>
            </a:r>
            <a:endParaRPr lang="en-US" dirty="0"/>
          </a:p>
        </p:txBody>
      </p:sp>
      <p:sp>
        <p:nvSpPr>
          <p:cNvPr id="3" name="Subtitle 2"/>
          <p:cNvSpPr>
            <a:spLocks noGrp="1"/>
          </p:cNvSpPr>
          <p:nvPr>
            <p:ph type="subTitle" idx="1"/>
          </p:nvPr>
        </p:nvSpPr>
        <p:spPr>
          <a:xfrm>
            <a:off x="667512" y="4206876"/>
            <a:ext cx="9228201" cy="1645920"/>
          </a:xfrm>
        </p:spPr>
        <p:txBody>
          <a:bodyPr>
            <a:normAutofit/>
          </a:bodyPr>
          <a:lstStyle>
            <a:lvl1pPr marL="0" indent="0" algn="l">
              <a:buNone/>
              <a:defRPr sz="3200">
                <a:solidFill>
                  <a:schemeClr val="tx1"/>
                </a:solidFill>
                <a:latin typeface="+mj-lt"/>
              </a:defRPr>
            </a:lvl1pPr>
            <a:lvl2pPr marL="457200" indent="0" algn="ctr">
              <a:buNone/>
              <a:defRPr sz="28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a:t>Click to edit Master subtitle style</a:t>
            </a:r>
            <a:endParaRPr lang="en-US" dirty="0"/>
          </a:p>
        </p:txBody>
      </p:sp>
      <p:sp>
        <p:nvSpPr>
          <p:cNvPr id="7" name="Date Placeholder 6"/>
          <p:cNvSpPr>
            <a:spLocks noGrp="1"/>
          </p:cNvSpPr>
          <p:nvPr>
            <p:ph type="dt" sz="half" idx="10"/>
          </p:nvPr>
        </p:nvSpPr>
        <p:spPr/>
        <p:txBody>
          <a:bodyPr/>
          <a:lstStyle/>
          <a:p>
            <a:fld id="{B26909E6-F416-47A0-B040-7D1BA9B29541}" type="datetimeFigureOut">
              <a:rPr lang="en-US" smtClean="0"/>
              <a:t>6/24/2022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0D180FC-6370-4C8C-BBA0-A83381745948}" type="slidenum">
              <a:rPr lang="en-US" smtClean="0"/>
              <a:t>‹#›</a:t>
            </a:fld>
            <a:endParaRPr lang="en-US"/>
          </a:p>
        </p:txBody>
      </p:sp>
    </p:spTree>
    <p:extLst>
      <p:ext uri="{BB962C8B-B14F-4D97-AF65-F5344CB8AC3E}">
        <p14:creationId xmlns:p14="http://schemas.microsoft.com/office/powerpoint/2010/main" val="428882572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26909E6-F416-47A0-B040-7D1BA9B29541}" type="datetimeFigureOut">
              <a:rPr lang="en-US" smtClean="0"/>
              <a:t>6/24/2022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0D180FC-6370-4C8C-BBA0-A83381745948}" type="slidenum">
              <a:rPr lang="en-US" smtClean="0"/>
              <a:t>‹#›</a:t>
            </a:fld>
            <a:endParaRPr lang="en-US"/>
          </a:p>
        </p:txBody>
      </p:sp>
    </p:spTree>
    <p:extLst>
      <p:ext uri="{BB962C8B-B14F-4D97-AF65-F5344CB8AC3E}">
        <p14:creationId xmlns:p14="http://schemas.microsoft.com/office/powerpoint/2010/main" val="342757457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43950" y="695325"/>
            <a:ext cx="2628900" cy="4800600"/>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771525" y="714375"/>
            <a:ext cx="7734300" cy="5400675"/>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26909E6-F416-47A0-B040-7D1BA9B29541}" type="datetimeFigureOut">
              <a:rPr lang="en-US" smtClean="0"/>
              <a:t>6/24/2022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0D180FC-6370-4C8C-BBA0-A83381745948}" type="slidenum">
              <a:rPr lang="en-US" smtClean="0"/>
              <a:t>‹#›</a:t>
            </a:fld>
            <a:endParaRPr lang="en-US"/>
          </a:p>
        </p:txBody>
      </p:sp>
    </p:spTree>
    <p:extLst>
      <p:ext uri="{BB962C8B-B14F-4D97-AF65-F5344CB8AC3E}">
        <p14:creationId xmlns:p14="http://schemas.microsoft.com/office/powerpoint/2010/main" val="274682471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Content Placeholder 2"/>
          <p:cNvSpPr>
            <a:spLocks noGrp="1"/>
          </p:cNvSpPr>
          <p:nvPr>
            <p:ph idx="1"/>
          </p:nvPr>
        </p:nvSpPr>
        <p:spPr>
          <a:xfrm>
            <a:off x="657224" y="2157731"/>
            <a:ext cx="10753725" cy="3766185"/>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26909E6-F416-47A0-B040-7D1BA9B29541}" type="datetimeFigureOut">
              <a:rPr lang="en-US" smtClean="0"/>
              <a:t>6/24/2022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0D180FC-6370-4C8C-BBA0-A83381745948}" type="slidenum">
              <a:rPr lang="en-US" smtClean="0"/>
              <a:t>‹#›</a:t>
            </a:fld>
            <a:endParaRPr lang="en-US"/>
          </a:p>
        </p:txBody>
      </p:sp>
    </p:spTree>
    <p:extLst>
      <p:ext uri="{BB962C8B-B14F-4D97-AF65-F5344CB8AC3E}">
        <p14:creationId xmlns:p14="http://schemas.microsoft.com/office/powerpoint/2010/main" val="29465867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603504" y="767419"/>
            <a:ext cx="10780776" cy="3355848"/>
          </a:xfrm>
        </p:spPr>
        <p:txBody>
          <a:bodyPr anchor="b">
            <a:normAutofit/>
          </a:bodyPr>
          <a:lstStyle>
            <a:lvl1pPr>
              <a:lnSpc>
                <a:spcPct val="80000"/>
              </a:lnSpc>
              <a:defRPr sz="8800" b="0" baseline="0">
                <a:solidFill>
                  <a:schemeClr val="tx1"/>
                </a:solidFill>
              </a:defRPr>
            </a:lvl1pPr>
          </a:lstStyle>
          <a:p>
            <a:r>
              <a:rPr lang="en-US"/>
              <a:t>Click to edit Master title style</a:t>
            </a:r>
            <a:endParaRPr lang="en-US" dirty="0"/>
          </a:p>
        </p:txBody>
      </p:sp>
      <p:sp>
        <p:nvSpPr>
          <p:cNvPr id="3" name="Text Placeholder 2"/>
          <p:cNvSpPr>
            <a:spLocks noGrp="1"/>
          </p:cNvSpPr>
          <p:nvPr>
            <p:ph type="body" idx="1"/>
          </p:nvPr>
        </p:nvSpPr>
        <p:spPr>
          <a:xfrm>
            <a:off x="667512" y="4204209"/>
            <a:ext cx="9226296" cy="1645920"/>
          </a:xfrm>
        </p:spPr>
        <p:txBody>
          <a:bodyPr anchor="t">
            <a:normAutofit/>
          </a:bodyPr>
          <a:lstStyle>
            <a:lvl1pPr marL="0" indent="0">
              <a:buNone/>
              <a:defRPr sz="3200">
                <a:solidFill>
                  <a:schemeClr val="tx1"/>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B26909E6-F416-47A0-B040-7D1BA9B29541}" type="datetimeFigureOut">
              <a:rPr lang="en-US" smtClean="0"/>
              <a:t>6/24/2022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0D180FC-6370-4C8C-BBA0-A83381745948}" type="slidenum">
              <a:rPr lang="en-US" smtClean="0"/>
              <a:t>‹#›</a:t>
            </a:fld>
            <a:endParaRPr lang="en-US"/>
          </a:p>
        </p:txBody>
      </p:sp>
    </p:spTree>
    <p:extLst>
      <p:ext uri="{BB962C8B-B14F-4D97-AF65-F5344CB8AC3E}">
        <p14:creationId xmlns:p14="http://schemas.microsoft.com/office/powerpoint/2010/main" val="59519522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76656" y="1998134"/>
            <a:ext cx="4663440" cy="376732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011330" y="1998134"/>
            <a:ext cx="4663440" cy="376732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B26909E6-F416-47A0-B040-7D1BA9B29541}" type="datetimeFigureOut">
              <a:rPr lang="en-US" smtClean="0"/>
              <a:t>6/24/2022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0D180FC-6370-4C8C-BBA0-A83381745948}" type="slidenum">
              <a:rPr lang="en-US" smtClean="0"/>
              <a:t>‹#›</a:t>
            </a:fld>
            <a:endParaRPr lang="en-US"/>
          </a:p>
        </p:txBody>
      </p:sp>
    </p:spTree>
    <p:extLst>
      <p:ext uri="{BB962C8B-B14F-4D97-AF65-F5344CB8AC3E}">
        <p14:creationId xmlns:p14="http://schemas.microsoft.com/office/powerpoint/2010/main" val="194963562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a:t>Click to edit Master title style</a:t>
            </a:r>
            <a:endParaRPr lang="en-US" dirty="0"/>
          </a:p>
        </p:txBody>
      </p:sp>
      <p:sp>
        <p:nvSpPr>
          <p:cNvPr id="3" name="Text Placeholder 2"/>
          <p:cNvSpPr>
            <a:spLocks noGrp="1"/>
          </p:cNvSpPr>
          <p:nvPr>
            <p:ph type="body" idx="1"/>
          </p:nvPr>
        </p:nvSpPr>
        <p:spPr>
          <a:xfrm>
            <a:off x="676656" y="2040467"/>
            <a:ext cx="4663440" cy="723400"/>
          </a:xfrm>
        </p:spPr>
        <p:txBody>
          <a:bodyPr anchor="ctr">
            <a:normAutofit/>
          </a:bodyPr>
          <a:lstStyle>
            <a:lvl1pPr marL="0" indent="0">
              <a:buNone/>
              <a:defRPr sz="2200" b="0" cap="all" baseline="0">
                <a:solidFill>
                  <a:schemeClr val="accent1"/>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676656" y="2753084"/>
            <a:ext cx="4663440" cy="320040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007608" y="2038435"/>
            <a:ext cx="4663440" cy="722376"/>
          </a:xfrm>
        </p:spPr>
        <p:txBody>
          <a:bodyPr anchor="ctr">
            <a:normAutofit/>
          </a:bodyPr>
          <a:lstStyle>
            <a:lvl1pPr marL="0" indent="0">
              <a:buNone/>
              <a:defRPr sz="2200" b="0" cap="all" baseline="0">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007608" y="2750990"/>
            <a:ext cx="4663440" cy="320040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26909E6-F416-47A0-B040-7D1BA9B29541}" type="datetimeFigureOut">
              <a:rPr lang="en-US" smtClean="0"/>
              <a:t>6/24/2022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0D180FC-6370-4C8C-BBA0-A83381745948}" type="slidenum">
              <a:rPr lang="en-US" smtClean="0"/>
              <a:t>‹#›</a:t>
            </a:fld>
            <a:endParaRPr lang="en-US"/>
          </a:p>
        </p:txBody>
      </p:sp>
    </p:spTree>
    <p:extLst>
      <p:ext uri="{BB962C8B-B14F-4D97-AF65-F5344CB8AC3E}">
        <p14:creationId xmlns:p14="http://schemas.microsoft.com/office/powerpoint/2010/main" val="316605229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26909E6-F416-47A0-B040-7D1BA9B29541}" type="datetimeFigureOut">
              <a:rPr lang="en-US" smtClean="0"/>
              <a:t>6/24/2022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0D180FC-6370-4C8C-BBA0-A83381745948}" type="slidenum">
              <a:rPr lang="en-US" smtClean="0"/>
              <a:t>‹#›</a:t>
            </a:fld>
            <a:endParaRPr lang="en-US"/>
          </a:p>
        </p:txBody>
      </p:sp>
    </p:spTree>
    <p:extLst>
      <p:ext uri="{BB962C8B-B14F-4D97-AF65-F5344CB8AC3E}">
        <p14:creationId xmlns:p14="http://schemas.microsoft.com/office/powerpoint/2010/main" val="46276462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26909E6-F416-47A0-B040-7D1BA9B29541}" type="datetimeFigureOut">
              <a:rPr lang="en-US" smtClean="0"/>
              <a:t>6/24/2022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0D180FC-6370-4C8C-BBA0-A83381745948}" type="slidenum">
              <a:rPr lang="en-US" smtClean="0"/>
              <a:t>‹#›</a:t>
            </a:fld>
            <a:endParaRPr lang="en-US"/>
          </a:p>
        </p:txBody>
      </p:sp>
    </p:spTree>
    <p:extLst>
      <p:ext uri="{BB962C8B-B14F-4D97-AF65-F5344CB8AC3E}">
        <p14:creationId xmlns:p14="http://schemas.microsoft.com/office/powerpoint/2010/main" val="384054535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Rectangle 1"/>
          <p:cNvSpPr/>
          <p:nvPr/>
        </p:nvSpPr>
        <p:spPr>
          <a:xfrm>
            <a:off x="7620000" y="0"/>
            <a:ext cx="457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sp>
      <p:sp>
        <p:nvSpPr>
          <p:cNvPr id="9" name="Title 8"/>
          <p:cNvSpPr>
            <a:spLocks noGrp="1"/>
          </p:cNvSpPr>
          <p:nvPr>
            <p:ph type="title"/>
          </p:nvPr>
        </p:nvSpPr>
        <p:spPr>
          <a:xfrm>
            <a:off x="8261404" y="542282"/>
            <a:ext cx="3383280" cy="1920240"/>
          </a:xfrm>
        </p:spPr>
        <p:txBody>
          <a:bodyPr anchor="b">
            <a:noAutofit/>
          </a:bodyPr>
          <a:lstStyle>
            <a:lvl1pPr>
              <a:lnSpc>
                <a:spcPct val="85000"/>
              </a:lnSpc>
              <a:defRPr sz="4000">
                <a:solidFill>
                  <a:srgbClr val="FFFFFF"/>
                </a:solidFill>
              </a:defRPr>
            </a:lvl1pPr>
          </a:lstStyle>
          <a:p>
            <a:r>
              <a:rPr lang="en-US"/>
              <a:t>Click to edit Master title style</a:t>
            </a:r>
            <a:endParaRPr lang="en-US" dirty="0"/>
          </a:p>
        </p:txBody>
      </p:sp>
      <p:sp>
        <p:nvSpPr>
          <p:cNvPr id="3" name="Content Placeholder 2"/>
          <p:cNvSpPr>
            <a:spLocks noGrp="1"/>
          </p:cNvSpPr>
          <p:nvPr>
            <p:ph idx="1"/>
          </p:nvPr>
        </p:nvSpPr>
        <p:spPr>
          <a:xfrm>
            <a:off x="762000" y="762000"/>
            <a:ext cx="6096000" cy="45720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275982" y="2511813"/>
            <a:ext cx="3398520" cy="3126987"/>
          </a:xfrm>
        </p:spPr>
        <p:txBody>
          <a:bodyPr>
            <a:normAutofit/>
          </a:bodyPr>
          <a:lstStyle>
            <a:lvl1pPr marL="0" marR="0" indent="0" algn="l" defTabSz="914400" rtl="0" eaLnBrk="1" fontAlgn="auto" latinLnBrk="0" hangingPunct="1">
              <a:lnSpc>
                <a:spcPct val="100000"/>
              </a:lnSpc>
              <a:spcBef>
                <a:spcPts val="1200"/>
              </a:spcBef>
              <a:spcAft>
                <a:spcPts val="0"/>
              </a:spcAft>
              <a:buClrTx/>
              <a:buSzTx/>
              <a:buFontTx/>
              <a:buNone/>
              <a:tabLst/>
              <a:defRPr sz="18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algn="l" defTabSz="914400" rtl="0" eaLnBrk="1" fontAlgn="auto" latinLnBrk="0" hangingPunct="1">
              <a:lnSpc>
                <a:spcPct val="100000"/>
              </a:lnSpc>
              <a:spcBef>
                <a:spcPts val="1400"/>
              </a:spcBef>
              <a:spcAft>
                <a:spcPts val="0"/>
              </a:spcAft>
              <a:buClrTx/>
              <a:buSzTx/>
              <a:buFontTx/>
              <a:buNone/>
              <a:tabLst/>
              <a:defRPr/>
            </a:pPr>
            <a:r>
              <a:rPr lang="en-US"/>
              <a:t>Edit Master text styles</a:t>
            </a:r>
          </a:p>
        </p:txBody>
      </p:sp>
      <p:sp>
        <p:nvSpPr>
          <p:cNvPr id="5" name="Date Placeholder 4"/>
          <p:cNvSpPr>
            <a:spLocks noGrp="1"/>
          </p:cNvSpPr>
          <p:nvPr>
            <p:ph type="dt" sz="half" idx="10"/>
          </p:nvPr>
        </p:nvSpPr>
        <p:spPr/>
        <p:txBody>
          <a:bodyPr/>
          <a:lstStyle/>
          <a:p>
            <a:fld id="{B26909E6-F416-47A0-B040-7D1BA9B29541}" type="datetimeFigureOut">
              <a:rPr lang="en-US" smtClean="0"/>
              <a:t>6/24/2022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lvl1pPr>
              <a:defRPr>
                <a:solidFill>
                  <a:srgbClr val="FFFFFF">
                    <a:alpha val="20000"/>
                  </a:srgbClr>
                </a:solidFill>
              </a:defRPr>
            </a:lvl1pPr>
          </a:lstStyle>
          <a:p>
            <a:fld id="{40D180FC-6370-4C8C-BBA0-A83381745948}" type="slidenum">
              <a:rPr lang="en-US" smtClean="0"/>
              <a:t>‹#›</a:t>
            </a:fld>
            <a:endParaRPr lang="en-US"/>
          </a:p>
        </p:txBody>
      </p:sp>
    </p:spTree>
    <p:extLst>
      <p:ext uri="{BB962C8B-B14F-4D97-AF65-F5344CB8AC3E}">
        <p14:creationId xmlns:p14="http://schemas.microsoft.com/office/powerpoint/2010/main" val="288207392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649224" y="5418667"/>
            <a:ext cx="10780776" cy="613283"/>
          </a:xfrm>
        </p:spPr>
        <p:txBody>
          <a:bodyPr anchor="b">
            <a:normAutofit/>
          </a:bodyPr>
          <a:lstStyle>
            <a:lvl1pPr>
              <a:defRPr sz="3200" b="0">
                <a:solidFill>
                  <a:schemeClr val="tx1"/>
                </a:solidFill>
              </a:defRPr>
            </a:lvl1pPr>
          </a:lstStyle>
          <a:p>
            <a:r>
              <a:rPr lang="en-US"/>
              <a:t>Click to edit Master title style</a:t>
            </a:r>
            <a:endParaRPr lang="en-US" dirty="0"/>
          </a:p>
        </p:txBody>
      </p:sp>
      <p:sp>
        <p:nvSpPr>
          <p:cNvPr id="3" name="Picture Placeholder 2"/>
          <p:cNvSpPr>
            <a:spLocks noGrp="1" noChangeAspect="1"/>
          </p:cNvSpPr>
          <p:nvPr>
            <p:ph type="pic" idx="1"/>
          </p:nvPr>
        </p:nvSpPr>
        <p:spPr>
          <a:xfrm>
            <a:off x="0" y="0"/>
            <a:ext cx="12192000" cy="5330952"/>
          </a:xfrm>
          <a:solidFill>
            <a:schemeClr val="accent1">
              <a:lumMod val="20000"/>
              <a:lumOff val="80000"/>
            </a:schemeClr>
          </a:solidFill>
        </p:spPr>
        <p:txBody>
          <a:bodyPr anchor="t"/>
          <a:lstStyle>
            <a:lvl1pPr marL="0" indent="0" algn="ctr">
              <a:spcBef>
                <a:spcPts val="800"/>
              </a:spcBef>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676656" y="5909735"/>
            <a:ext cx="9229344" cy="533400"/>
          </a:xfrm>
        </p:spPr>
        <p:txBody>
          <a:bodyPr>
            <a:normAutofit/>
          </a:bodyPr>
          <a:lstStyle>
            <a:lvl1pPr marL="0" indent="0">
              <a:lnSpc>
                <a:spcPct val="90000"/>
              </a:lnSpc>
              <a:buNone/>
              <a:defRPr sz="1400">
                <a:solidFill>
                  <a:schemeClr val="tx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9" name="Date Placeholder 8"/>
          <p:cNvSpPr>
            <a:spLocks noGrp="1"/>
          </p:cNvSpPr>
          <p:nvPr>
            <p:ph type="dt" sz="half" idx="10"/>
          </p:nvPr>
        </p:nvSpPr>
        <p:spPr/>
        <p:txBody>
          <a:bodyPr/>
          <a:lstStyle/>
          <a:p>
            <a:fld id="{B26909E6-F416-47A0-B040-7D1BA9B29541}" type="datetimeFigureOut">
              <a:rPr lang="en-US" smtClean="0"/>
              <a:t>6/24/2022</a:t>
            </a:fld>
            <a:endParaRPr lang="en-US"/>
          </a:p>
        </p:txBody>
      </p:sp>
      <p:sp>
        <p:nvSpPr>
          <p:cNvPr id="10" name="Footer Placeholder 9"/>
          <p:cNvSpPr>
            <a:spLocks noGrp="1"/>
          </p:cNvSpPr>
          <p:nvPr>
            <p:ph type="ftr" sz="quarter" idx="11"/>
          </p:nvPr>
        </p:nvSpPr>
        <p:spPr/>
        <p:txBody>
          <a:bodyPr/>
          <a:lstStyle/>
          <a:p>
            <a:endParaRPr lang="en-US"/>
          </a:p>
        </p:txBody>
      </p:sp>
      <p:sp>
        <p:nvSpPr>
          <p:cNvPr id="11" name="Slide Number Placeholder 10"/>
          <p:cNvSpPr>
            <a:spLocks noGrp="1"/>
          </p:cNvSpPr>
          <p:nvPr>
            <p:ph type="sldNum" sz="quarter" idx="12"/>
          </p:nvPr>
        </p:nvSpPr>
        <p:spPr/>
        <p:txBody>
          <a:bodyPr/>
          <a:lstStyle/>
          <a:p>
            <a:fld id="{40D180FC-6370-4C8C-BBA0-A83381745948}" type="slidenum">
              <a:rPr lang="en-US" smtClean="0"/>
              <a:t>‹#›</a:t>
            </a:fld>
            <a:endParaRPr lang="en-US"/>
          </a:p>
        </p:txBody>
      </p:sp>
    </p:spTree>
    <p:extLst>
      <p:ext uri="{BB962C8B-B14F-4D97-AF65-F5344CB8AC3E}">
        <p14:creationId xmlns:p14="http://schemas.microsoft.com/office/powerpoint/2010/main" val="292279507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57224" y="499533"/>
            <a:ext cx="10772775" cy="1658198"/>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76656" y="2011680"/>
            <a:ext cx="10753725" cy="3766185"/>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685800" y="6412447"/>
            <a:ext cx="4114800" cy="228600"/>
          </a:xfrm>
          <a:prstGeom prst="rect">
            <a:avLst/>
          </a:prstGeom>
        </p:spPr>
        <p:txBody>
          <a:bodyPr vert="horz" lIns="91440" tIns="45720" rIns="91440" bIns="45720" rtlCol="0" anchor="ctr"/>
          <a:lstStyle>
            <a:lvl1pPr algn="l">
              <a:defRPr sz="950">
                <a:solidFill>
                  <a:schemeClr val="tx1">
                    <a:alpha val="80000"/>
                  </a:schemeClr>
                </a:solidFill>
              </a:defRPr>
            </a:lvl1pPr>
          </a:lstStyle>
          <a:p>
            <a:fld id="{B26909E6-F416-47A0-B040-7D1BA9B29541}" type="datetimeFigureOut">
              <a:rPr lang="en-US" smtClean="0"/>
              <a:t>6/24/2022</a:t>
            </a:fld>
            <a:endParaRPr lang="en-US"/>
          </a:p>
        </p:txBody>
      </p:sp>
      <p:sp>
        <p:nvSpPr>
          <p:cNvPr id="5" name="Footer Placeholder 4"/>
          <p:cNvSpPr>
            <a:spLocks noGrp="1"/>
          </p:cNvSpPr>
          <p:nvPr>
            <p:ph type="ftr" sz="quarter" idx="3"/>
          </p:nvPr>
        </p:nvSpPr>
        <p:spPr>
          <a:xfrm>
            <a:off x="685800" y="6554697"/>
            <a:ext cx="5029200" cy="228600"/>
          </a:xfrm>
          <a:prstGeom prst="rect">
            <a:avLst/>
          </a:prstGeom>
        </p:spPr>
        <p:txBody>
          <a:bodyPr vert="horz" lIns="91440" tIns="45720" rIns="91440" bIns="45720" rtlCol="0" anchor="ctr"/>
          <a:lstStyle>
            <a:lvl1pPr algn="l">
              <a:defRPr sz="950" cap="all" baseline="0">
                <a:solidFill>
                  <a:schemeClr val="tx1">
                    <a:alpha val="80000"/>
                  </a:schemeClr>
                </a:solidFill>
              </a:defRPr>
            </a:lvl1pPr>
          </a:lstStyle>
          <a:p>
            <a:endParaRPr lang="en-US"/>
          </a:p>
        </p:txBody>
      </p:sp>
      <p:sp>
        <p:nvSpPr>
          <p:cNvPr id="6" name="Slide Number Placeholder 5"/>
          <p:cNvSpPr>
            <a:spLocks noGrp="1"/>
          </p:cNvSpPr>
          <p:nvPr>
            <p:ph type="sldNum" sz="quarter" idx="4"/>
          </p:nvPr>
        </p:nvSpPr>
        <p:spPr>
          <a:xfrm>
            <a:off x="8763926" y="5876412"/>
            <a:ext cx="2926080" cy="1397039"/>
          </a:xfrm>
          <a:prstGeom prst="rect">
            <a:avLst/>
          </a:prstGeom>
        </p:spPr>
        <p:txBody>
          <a:bodyPr vert="horz" lIns="91440" tIns="45720" rIns="91440" bIns="45720" rtlCol="0" anchor="b"/>
          <a:lstStyle>
            <a:lvl1pPr algn="r">
              <a:defRPr sz="10300" b="0">
                <a:ln>
                  <a:noFill/>
                </a:ln>
                <a:solidFill>
                  <a:schemeClr val="tx1">
                    <a:alpha val="20000"/>
                  </a:schemeClr>
                </a:solidFill>
                <a:latin typeface="+mj-lt"/>
              </a:defRPr>
            </a:lvl1pPr>
          </a:lstStyle>
          <a:p>
            <a:fld id="{40D180FC-6370-4C8C-BBA0-A83381745948}" type="slidenum">
              <a:rPr lang="en-US" smtClean="0"/>
              <a:t>‹#›</a:t>
            </a:fld>
            <a:endParaRPr lang="en-US"/>
          </a:p>
        </p:txBody>
      </p:sp>
    </p:spTree>
    <p:extLst>
      <p:ext uri="{BB962C8B-B14F-4D97-AF65-F5344CB8AC3E}">
        <p14:creationId xmlns:p14="http://schemas.microsoft.com/office/powerpoint/2010/main" val="1215829015"/>
      </p:ext>
    </p:extLst>
  </p:cSld>
  <p:clrMap bg1="dk1" tx1="lt1" bg2="dk2" tx2="lt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xStyles>
    <p:titleStyle>
      <a:lvl1pPr algn="l" defTabSz="914400" rtl="0" eaLnBrk="1" latinLnBrk="0" hangingPunct="1">
        <a:lnSpc>
          <a:spcPct val="85000"/>
        </a:lnSpc>
        <a:spcBef>
          <a:spcPct val="0"/>
        </a:spcBef>
        <a:buNone/>
        <a:defRPr sz="5400" kern="1200" spc="-120" baseline="0">
          <a:solidFill>
            <a:schemeClr val="tx1">
              <a:lumMod val="75000"/>
              <a:lumOff val="25000"/>
            </a:schemeClr>
          </a:solidFill>
          <a:latin typeface="+mj-lt"/>
          <a:ea typeface="+mj-ea"/>
          <a:cs typeface="+mj-cs"/>
        </a:defRPr>
      </a:lvl1pPr>
    </p:titleStyle>
    <p:bodyStyle>
      <a:lvl1pPr marL="91440" indent="-91440" algn="l" defTabSz="914400" rtl="0" eaLnBrk="1" latinLnBrk="0" hangingPunct="1">
        <a:lnSpc>
          <a:spcPct val="85000"/>
        </a:lnSpc>
        <a:spcBef>
          <a:spcPts val="1300"/>
        </a:spcBef>
        <a:buFont typeface="Arial" pitchFamily="34" charset="0"/>
        <a:buChar char=" "/>
        <a:defRPr sz="2400" kern="1200">
          <a:solidFill>
            <a:schemeClr val="accent1"/>
          </a:solidFill>
          <a:latin typeface="+mn-lt"/>
          <a:ea typeface="+mn-ea"/>
          <a:cs typeface="+mn-cs"/>
        </a:defRPr>
      </a:lvl1pPr>
      <a:lvl2pPr marL="347472" indent="-342900" algn="l" defTabSz="914400" rtl="0" eaLnBrk="1" latinLnBrk="0" hangingPunct="1">
        <a:lnSpc>
          <a:spcPct val="85000"/>
        </a:lnSpc>
        <a:spcBef>
          <a:spcPts val="600"/>
        </a:spcBef>
        <a:buFont typeface="Arial" pitchFamily="34" charset="0"/>
        <a:buChar char=" "/>
        <a:defRPr sz="2400" kern="1200">
          <a:solidFill>
            <a:schemeClr val="tx1">
              <a:lumMod val="75000"/>
              <a:lumOff val="25000"/>
            </a:schemeClr>
          </a:solidFill>
          <a:latin typeface="+mn-lt"/>
          <a:ea typeface="+mn-ea"/>
          <a:cs typeface="+mn-cs"/>
        </a:defRPr>
      </a:lvl2pPr>
      <a:lvl3pPr marL="548640" indent="-548640" algn="l" defTabSz="914400" rtl="0" eaLnBrk="1" latinLnBrk="0" hangingPunct="1">
        <a:lnSpc>
          <a:spcPct val="85000"/>
        </a:lnSpc>
        <a:spcBef>
          <a:spcPts val="600"/>
        </a:spcBef>
        <a:buFont typeface="Arial" pitchFamily="34" charset="0"/>
        <a:buChar char=" "/>
        <a:defRPr sz="2000" i="1" kern="1200">
          <a:solidFill>
            <a:schemeClr val="tx1">
              <a:lumMod val="65000"/>
              <a:lumOff val="35000"/>
            </a:schemeClr>
          </a:solidFill>
          <a:latin typeface="+mn-lt"/>
          <a:ea typeface="+mn-ea"/>
          <a:cs typeface="+mn-cs"/>
        </a:defRPr>
      </a:lvl3pPr>
      <a:lvl4pPr marL="822960" indent="-822960" algn="l" defTabSz="914400" rtl="0" eaLnBrk="1" latinLnBrk="0" hangingPunct="1">
        <a:lnSpc>
          <a:spcPct val="85000"/>
        </a:lnSpc>
        <a:spcBef>
          <a:spcPts val="600"/>
        </a:spcBef>
        <a:buFont typeface="Arial" pitchFamily="34" charset="0"/>
        <a:buChar char=" "/>
        <a:defRPr sz="1800" kern="1200">
          <a:solidFill>
            <a:schemeClr val="tx1">
              <a:lumMod val="65000"/>
              <a:lumOff val="35000"/>
            </a:schemeClr>
          </a:solidFill>
          <a:latin typeface="+mn-lt"/>
          <a:ea typeface="+mn-ea"/>
          <a:cs typeface="+mn-cs"/>
        </a:defRPr>
      </a:lvl4pPr>
      <a:lvl5pPr marL="1097280" indent="-1097280" algn="l" defTabSz="914400" rtl="0" eaLnBrk="1" latinLnBrk="0" hangingPunct="1">
        <a:lnSpc>
          <a:spcPct val="85000"/>
        </a:lnSpc>
        <a:spcBef>
          <a:spcPts val="600"/>
        </a:spcBef>
        <a:buFont typeface="Arial" pitchFamily="34" charset="0"/>
        <a:buChar char=" "/>
        <a:defRPr sz="1800" kern="1200">
          <a:solidFill>
            <a:schemeClr val="tx1">
              <a:lumMod val="65000"/>
              <a:lumOff val="35000"/>
            </a:schemeClr>
          </a:solidFill>
          <a:latin typeface="+mn-lt"/>
          <a:ea typeface="+mn-ea"/>
          <a:cs typeface="+mn-cs"/>
        </a:defRPr>
      </a:lvl5pPr>
      <a:lvl6pPr marL="1200000" indent="-228600" algn="l" defTabSz="914400" rtl="0" eaLnBrk="1" latinLnBrk="0" hangingPunct="1">
        <a:lnSpc>
          <a:spcPct val="85000"/>
        </a:lnSpc>
        <a:spcBef>
          <a:spcPts val="600"/>
        </a:spcBef>
        <a:buFont typeface="Arial" pitchFamily="34" charset="0"/>
        <a:buChar char=" "/>
        <a:defRPr sz="1800" kern="1200">
          <a:solidFill>
            <a:schemeClr val="tx1">
              <a:lumMod val="65000"/>
              <a:lumOff val="35000"/>
            </a:schemeClr>
          </a:solidFill>
          <a:latin typeface="+mn-lt"/>
          <a:ea typeface="+mn-ea"/>
          <a:cs typeface="+mn-cs"/>
        </a:defRPr>
      </a:lvl6pPr>
      <a:lvl7pPr marL="1400000" indent="-228600" algn="l" defTabSz="914400" rtl="0" eaLnBrk="1" latinLnBrk="0" hangingPunct="1">
        <a:lnSpc>
          <a:spcPct val="85000"/>
        </a:lnSpc>
        <a:spcBef>
          <a:spcPts val="600"/>
        </a:spcBef>
        <a:buFont typeface="Arial" pitchFamily="34" charset="0"/>
        <a:buChar char=" "/>
        <a:defRPr sz="1800" kern="1200">
          <a:solidFill>
            <a:schemeClr val="tx1">
              <a:lumMod val="65000"/>
              <a:lumOff val="35000"/>
            </a:schemeClr>
          </a:solidFill>
          <a:latin typeface="+mn-lt"/>
          <a:ea typeface="+mn-ea"/>
          <a:cs typeface="+mn-cs"/>
        </a:defRPr>
      </a:lvl7pPr>
      <a:lvl8pPr marL="1600000" indent="-228600" algn="l" defTabSz="914400" rtl="0" eaLnBrk="1" latinLnBrk="0" hangingPunct="1">
        <a:lnSpc>
          <a:spcPct val="85000"/>
        </a:lnSpc>
        <a:spcBef>
          <a:spcPts val="600"/>
        </a:spcBef>
        <a:buFont typeface="Arial" pitchFamily="34" charset="0"/>
        <a:buChar char=" "/>
        <a:defRPr sz="1800" kern="1200">
          <a:solidFill>
            <a:schemeClr val="tx1">
              <a:lumMod val="65000"/>
              <a:lumOff val="35000"/>
            </a:schemeClr>
          </a:solidFill>
          <a:latin typeface="+mn-lt"/>
          <a:ea typeface="+mn-ea"/>
          <a:cs typeface="+mn-cs"/>
        </a:defRPr>
      </a:lvl8pPr>
      <a:lvl9pPr marL="1800000" indent="-228600" algn="l" defTabSz="914400" rtl="0" eaLnBrk="1" latinLnBrk="0" hangingPunct="1">
        <a:lnSpc>
          <a:spcPct val="85000"/>
        </a:lnSpc>
        <a:spcBef>
          <a:spcPts val="600"/>
        </a:spcBef>
        <a:buFont typeface="Arial" pitchFamily="34" charset="0"/>
        <a:buChar char=" "/>
        <a:defRPr sz="1800" kern="1200">
          <a:solidFill>
            <a:schemeClr val="tx1">
              <a:lumMod val="65000"/>
              <a:lumOff val="3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https://cascade.madmimi.com/promotion_images/2764/5442/original/School_Recycling.png?1510238565" TargetMode="External"/><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hyperlink" Target="http://www.dakotacounty.us/" TargetMode="External"/><Relationship Id="rId2" Type="http://schemas.openxmlformats.org/officeDocument/2006/relationships/notesSlide" Target="../notesSlides/notesSlide7.xml"/><Relationship Id="rId1" Type="http://schemas.openxmlformats.org/officeDocument/2006/relationships/slideLayout" Target="../slideLayouts/slideLayout4.xml"/><Relationship Id="rId4" Type="http://schemas.openxmlformats.org/officeDocument/2006/relationships/image" Target="../media/image4.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E178F3-6B0E-4E3F-96A5-A7CB22494EAB}"/>
              </a:ext>
            </a:extLst>
          </p:cNvPr>
          <p:cNvSpPr>
            <a:spLocks noGrp="1"/>
          </p:cNvSpPr>
          <p:nvPr>
            <p:ph type="ctrTitle"/>
          </p:nvPr>
        </p:nvSpPr>
        <p:spPr>
          <a:xfrm>
            <a:off x="0" y="0"/>
            <a:ext cx="12192000" cy="4255287"/>
          </a:xfrm>
          <a:solidFill>
            <a:srgbClr val="5E9028"/>
          </a:solidFill>
        </p:spPr>
        <p:txBody>
          <a:bodyPr>
            <a:normAutofit/>
          </a:bodyPr>
          <a:lstStyle/>
          <a:p>
            <a:br>
              <a:rPr lang="en-US" dirty="0"/>
            </a:br>
            <a:r>
              <a:rPr lang="en-US" sz="7300" b="1" dirty="0"/>
              <a:t>Our School’s Organics Program</a:t>
            </a:r>
            <a:br>
              <a:rPr lang="en-US" sz="7300" b="1" dirty="0"/>
            </a:br>
            <a:r>
              <a:rPr lang="en-US" sz="6000" b="1" dirty="0"/>
              <a:t>to Feed Animals </a:t>
            </a:r>
            <a:br>
              <a:rPr lang="en-US" sz="7300" b="1" dirty="0"/>
            </a:br>
            <a:endParaRPr lang="en-US" b="1" dirty="0"/>
          </a:p>
        </p:txBody>
      </p:sp>
      <p:pic>
        <p:nvPicPr>
          <p:cNvPr id="6" name="Picture 2" descr="School Recycling">
            <a:extLst>
              <a:ext uri="{FF2B5EF4-FFF2-40B4-BE49-F238E27FC236}">
                <a16:creationId xmlns:a16="http://schemas.microsoft.com/office/drawing/2014/main" id="{5B033ECD-9BE2-4365-9479-07005F5B1ACA}"/>
              </a:ext>
            </a:extLst>
          </p:cNvPr>
          <p:cNvPicPr>
            <a:picLocks noChangeAspect="1" noChangeArrowheads="1"/>
          </p:cNvPicPr>
          <p:nvPr/>
        </p:nvPicPr>
        <p:blipFill>
          <a:blip r:link="rId3">
            <a:extLst>
              <a:ext uri="{28A0092B-C50C-407E-A947-70E740481C1C}">
                <a14:useLocalDpi xmlns:a14="http://schemas.microsoft.com/office/drawing/2010/main" val="0"/>
              </a:ext>
            </a:extLst>
          </a:blip>
          <a:srcRect/>
          <a:stretch>
            <a:fillRect/>
          </a:stretch>
        </p:blipFill>
        <p:spPr bwMode="auto">
          <a:xfrm>
            <a:off x="0" y="4255287"/>
            <a:ext cx="12192000" cy="27896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99290263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5E9028"/>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9983C4-573C-4FD1-8E19-B03C42B35331}"/>
              </a:ext>
            </a:extLst>
          </p:cNvPr>
          <p:cNvSpPr>
            <a:spLocks noGrp="1"/>
          </p:cNvSpPr>
          <p:nvPr>
            <p:ph type="title"/>
          </p:nvPr>
        </p:nvSpPr>
        <p:spPr>
          <a:xfrm>
            <a:off x="603504" y="770467"/>
            <a:ext cx="4205568" cy="3352800"/>
          </a:xfrm>
        </p:spPr>
        <p:txBody>
          <a:bodyPr vert="horz" lIns="91440" tIns="45720" rIns="91440" bIns="45720" rtlCol="0" anchor="b">
            <a:normAutofit/>
          </a:bodyPr>
          <a:lstStyle/>
          <a:p>
            <a:r>
              <a:rPr lang="en-US" sz="7200"/>
              <a:t>Organics Collection at School</a:t>
            </a:r>
          </a:p>
        </p:txBody>
      </p:sp>
      <p:sp>
        <p:nvSpPr>
          <p:cNvPr id="3" name="Text Placeholder 2">
            <a:extLst>
              <a:ext uri="{FF2B5EF4-FFF2-40B4-BE49-F238E27FC236}">
                <a16:creationId xmlns:a16="http://schemas.microsoft.com/office/drawing/2014/main" id="{9D7EF050-25F3-4A63-9E0E-1FDC61F20DFA}"/>
              </a:ext>
            </a:extLst>
          </p:cNvPr>
          <p:cNvSpPr>
            <a:spLocks noGrp="1"/>
          </p:cNvSpPr>
          <p:nvPr>
            <p:ph type="body" idx="1"/>
          </p:nvPr>
        </p:nvSpPr>
        <p:spPr>
          <a:xfrm>
            <a:off x="667512" y="4206876"/>
            <a:ext cx="4141559" cy="1645920"/>
          </a:xfrm>
        </p:spPr>
        <p:txBody>
          <a:bodyPr vert="horz" lIns="91440" tIns="45720" rIns="91440" bIns="45720" rtlCol="0">
            <a:normAutofit/>
          </a:bodyPr>
          <a:lstStyle/>
          <a:p>
            <a:r>
              <a:rPr lang="en-US" sz="2800"/>
              <a:t>What goes in the organics container?</a:t>
            </a:r>
          </a:p>
        </p:txBody>
      </p:sp>
      <p:sp>
        <p:nvSpPr>
          <p:cNvPr id="71" name="Rectangle 70">
            <a:extLst>
              <a:ext uri="{FF2B5EF4-FFF2-40B4-BE49-F238E27FC236}">
                <a16:creationId xmlns:a16="http://schemas.microsoft.com/office/drawing/2014/main" id="{66A39359-9256-45A2-8B5D-38E0F936D87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452536" y="0"/>
            <a:ext cx="6739464"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26" name="Picture 2" descr="Swine Garbage Feeder English">
            <a:extLst>
              <a:ext uri="{FF2B5EF4-FFF2-40B4-BE49-F238E27FC236}">
                <a16:creationId xmlns:a16="http://schemas.microsoft.com/office/drawing/2014/main" id="{4CBE7BAC-5EA2-4314-B375-18075C7BE572}"/>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11295" r="14919" b="-1"/>
          <a:stretch/>
        </p:blipFill>
        <p:spPr bwMode="auto">
          <a:xfrm>
            <a:off x="6096000" y="629265"/>
            <a:ext cx="5452536" cy="558527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8309034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735015-D16F-41B2-B186-4CCF80052B4C}"/>
              </a:ext>
            </a:extLst>
          </p:cNvPr>
          <p:cNvSpPr>
            <a:spLocks noGrp="1"/>
          </p:cNvSpPr>
          <p:nvPr>
            <p:ph type="title"/>
          </p:nvPr>
        </p:nvSpPr>
        <p:spPr>
          <a:xfrm>
            <a:off x="31280" y="25658"/>
            <a:ext cx="12129441" cy="1628026"/>
          </a:xfrm>
          <a:noFill/>
        </p:spPr>
        <p:txBody>
          <a:bodyPr vert="horz" lIns="91440" tIns="45720" rIns="91440" bIns="45720" rtlCol="0" anchor="ctr">
            <a:normAutofit/>
          </a:bodyPr>
          <a:lstStyle/>
          <a:p>
            <a:r>
              <a:rPr lang="en-US" sz="5400" b="1" dirty="0">
                <a:solidFill>
                  <a:srgbClr val="5E9028"/>
                </a:solidFill>
                <a:latin typeface="Calibri" panose="020F0502020204030204" pitchFamily="34" charset="0"/>
                <a:cs typeface="Calibri" panose="020F0502020204030204" pitchFamily="34" charset="0"/>
              </a:rPr>
              <a:t>Organics Collection at School</a:t>
            </a:r>
          </a:p>
        </p:txBody>
      </p:sp>
      <p:sp>
        <p:nvSpPr>
          <p:cNvPr id="27" name="Rectangle 26">
            <a:extLst>
              <a:ext uri="{FF2B5EF4-FFF2-40B4-BE49-F238E27FC236}">
                <a16:creationId xmlns:a16="http://schemas.microsoft.com/office/drawing/2014/main" id="{A82179B2-7FA4-4C1D-9D2D-DEF075CE6DCB}"/>
              </a:ext>
            </a:extLst>
          </p:cNvPr>
          <p:cNvSpPr/>
          <p:nvPr/>
        </p:nvSpPr>
        <p:spPr>
          <a:xfrm>
            <a:off x="31279" y="1143069"/>
            <a:ext cx="6867071" cy="584775"/>
          </a:xfrm>
          <a:prstGeom prst="rect">
            <a:avLst/>
          </a:prstGeom>
        </p:spPr>
        <p:txBody>
          <a:bodyPr wrap="square">
            <a:spAutoFit/>
          </a:bodyPr>
          <a:lstStyle/>
          <a:p>
            <a:pPr>
              <a:spcAft>
                <a:spcPts val="600"/>
              </a:spcAft>
            </a:pPr>
            <a:r>
              <a:rPr lang="en-US" sz="3200" b="1" dirty="0">
                <a:solidFill>
                  <a:schemeClr val="tx2">
                    <a:lumMod val="10000"/>
                  </a:schemeClr>
                </a:solidFill>
                <a:latin typeface="Calibri" panose="020F0502020204030204" pitchFamily="34" charset="0"/>
                <a:cs typeface="Calibri" panose="020F0502020204030204" pitchFamily="34" charset="0"/>
              </a:rPr>
              <a:t>PUT THESE IN ORGANICS CONTAINERS:</a:t>
            </a:r>
          </a:p>
        </p:txBody>
      </p:sp>
      <p:sp>
        <p:nvSpPr>
          <p:cNvPr id="14" name="Content Placeholder 2">
            <a:extLst>
              <a:ext uri="{FF2B5EF4-FFF2-40B4-BE49-F238E27FC236}">
                <a16:creationId xmlns:a16="http://schemas.microsoft.com/office/drawing/2014/main" id="{F7F1F7EC-2152-4CBC-821F-4F5EE40775BD}"/>
              </a:ext>
            </a:extLst>
          </p:cNvPr>
          <p:cNvSpPr>
            <a:spLocks noGrp="1"/>
          </p:cNvSpPr>
          <p:nvPr>
            <p:ph sz="half" idx="1"/>
          </p:nvPr>
        </p:nvSpPr>
        <p:spPr>
          <a:xfrm>
            <a:off x="356567" y="1760009"/>
            <a:ext cx="6002669" cy="4370627"/>
          </a:xfrm>
        </p:spPr>
        <p:txBody>
          <a:bodyPr/>
          <a:lstStyle/>
          <a:p>
            <a:pPr marL="0" lvl="0" indent="0" eaLnBrk="0" fontAlgn="base" hangingPunct="0">
              <a:lnSpc>
                <a:spcPct val="100000"/>
              </a:lnSpc>
              <a:spcBef>
                <a:spcPct val="0"/>
              </a:spcBef>
              <a:spcAft>
                <a:spcPct val="0"/>
              </a:spcAft>
              <a:buNone/>
              <a:tabLst>
                <a:tab pos="457200" algn="l"/>
              </a:tabLst>
              <a:defRPr/>
            </a:pPr>
            <a:r>
              <a:rPr lang="en-US" altLang="en-US" sz="3200" b="1" u="sng" dirty="0">
                <a:solidFill>
                  <a:srgbClr val="5E9028"/>
                </a:solidFill>
                <a:latin typeface="Calibri" panose="020F0502020204030204" pitchFamily="34" charset="0"/>
                <a:cs typeface="Calibri" panose="020F0502020204030204" pitchFamily="34" charset="0"/>
              </a:rPr>
              <a:t>ALL FOOD SCRAPS – including:</a:t>
            </a:r>
          </a:p>
          <a:p>
            <a:pPr marL="168275" lvl="0" indent="-168275" eaLnBrk="0" fontAlgn="base" hangingPunct="0">
              <a:lnSpc>
                <a:spcPct val="100000"/>
              </a:lnSpc>
              <a:spcBef>
                <a:spcPct val="0"/>
              </a:spcBef>
              <a:spcAft>
                <a:spcPct val="0"/>
              </a:spcAft>
              <a:buFontTx/>
              <a:buChar char="•"/>
              <a:tabLst>
                <a:tab pos="457200" algn="l"/>
              </a:tabLst>
              <a:defRPr/>
            </a:pPr>
            <a:r>
              <a:rPr lang="en-US" altLang="en-US" sz="2800" dirty="0">
                <a:solidFill>
                  <a:schemeClr val="tx2">
                    <a:lumMod val="10000"/>
                  </a:schemeClr>
                </a:solidFill>
                <a:cs typeface="Calibri" panose="020F0502020204030204" pitchFamily="34" charset="0"/>
              </a:rPr>
              <a:t>Bakery and dry goods</a:t>
            </a:r>
          </a:p>
          <a:p>
            <a:pPr marL="168275" lvl="0" indent="-168275" eaLnBrk="0" fontAlgn="base" hangingPunct="0">
              <a:lnSpc>
                <a:spcPct val="100000"/>
              </a:lnSpc>
              <a:spcBef>
                <a:spcPct val="0"/>
              </a:spcBef>
              <a:spcAft>
                <a:spcPct val="0"/>
              </a:spcAft>
              <a:buFontTx/>
              <a:buChar char="•"/>
              <a:tabLst>
                <a:tab pos="457200" algn="l"/>
              </a:tabLst>
              <a:defRPr/>
            </a:pPr>
            <a:r>
              <a:rPr lang="en-US" altLang="en-US" sz="2800" dirty="0">
                <a:solidFill>
                  <a:schemeClr val="tx2">
                    <a:lumMod val="10000"/>
                  </a:schemeClr>
                </a:solidFill>
                <a:cs typeface="Calibri" panose="020F0502020204030204" pitchFamily="34" charset="0"/>
              </a:rPr>
              <a:t>Dairy products</a:t>
            </a:r>
          </a:p>
          <a:p>
            <a:pPr marL="168275" lvl="0" indent="-168275" eaLnBrk="0" fontAlgn="base" hangingPunct="0">
              <a:lnSpc>
                <a:spcPct val="100000"/>
              </a:lnSpc>
              <a:spcBef>
                <a:spcPct val="0"/>
              </a:spcBef>
              <a:spcAft>
                <a:spcPct val="0"/>
              </a:spcAft>
              <a:buFontTx/>
              <a:buChar char="•"/>
              <a:tabLst>
                <a:tab pos="457200" algn="l"/>
              </a:tabLst>
              <a:defRPr/>
            </a:pPr>
            <a:r>
              <a:rPr lang="en-US" altLang="en-US" sz="2800" dirty="0">
                <a:solidFill>
                  <a:schemeClr val="tx2">
                    <a:lumMod val="10000"/>
                  </a:schemeClr>
                </a:solidFill>
                <a:cs typeface="Calibri" panose="020F0502020204030204" pitchFamily="34" charset="0"/>
              </a:rPr>
              <a:t>Eggs and eggshells</a:t>
            </a:r>
          </a:p>
          <a:p>
            <a:pPr marL="168275" lvl="0" indent="-168275" eaLnBrk="0" fontAlgn="base" hangingPunct="0">
              <a:lnSpc>
                <a:spcPct val="100000"/>
              </a:lnSpc>
              <a:spcBef>
                <a:spcPct val="0"/>
              </a:spcBef>
              <a:spcAft>
                <a:spcPct val="0"/>
              </a:spcAft>
              <a:buFontTx/>
              <a:buChar char="•"/>
              <a:tabLst>
                <a:tab pos="457200" algn="l"/>
              </a:tabLst>
              <a:defRPr/>
            </a:pPr>
            <a:r>
              <a:rPr lang="en-US" altLang="en-US" sz="2800" dirty="0">
                <a:solidFill>
                  <a:schemeClr val="tx2">
                    <a:lumMod val="10000"/>
                  </a:schemeClr>
                </a:solidFill>
                <a:cs typeface="Calibri" panose="020F0502020204030204" pitchFamily="34" charset="0"/>
              </a:rPr>
              <a:t>Meat, fish and bones</a:t>
            </a:r>
          </a:p>
          <a:p>
            <a:pPr marL="168275" lvl="0" indent="-168275" eaLnBrk="0" fontAlgn="base" hangingPunct="0">
              <a:lnSpc>
                <a:spcPct val="100000"/>
              </a:lnSpc>
              <a:spcBef>
                <a:spcPct val="0"/>
              </a:spcBef>
              <a:spcAft>
                <a:spcPct val="0"/>
              </a:spcAft>
              <a:buFontTx/>
              <a:buChar char="•"/>
              <a:tabLst>
                <a:tab pos="457200" algn="l"/>
              </a:tabLst>
              <a:defRPr/>
            </a:pPr>
            <a:r>
              <a:rPr lang="en-US" altLang="en-US" sz="2800" dirty="0">
                <a:solidFill>
                  <a:schemeClr val="tx2">
                    <a:lumMod val="10000"/>
                  </a:schemeClr>
                </a:solidFill>
                <a:cs typeface="Calibri" panose="020F0502020204030204" pitchFamily="34" charset="0"/>
              </a:rPr>
              <a:t>Fruits and fruit peels</a:t>
            </a:r>
          </a:p>
          <a:p>
            <a:pPr marL="168275" lvl="0" indent="-168275" eaLnBrk="0" fontAlgn="base" hangingPunct="0">
              <a:lnSpc>
                <a:spcPct val="100000"/>
              </a:lnSpc>
              <a:spcBef>
                <a:spcPct val="0"/>
              </a:spcBef>
              <a:spcAft>
                <a:spcPct val="0"/>
              </a:spcAft>
              <a:buFontTx/>
              <a:buChar char="•"/>
              <a:tabLst>
                <a:tab pos="457200" algn="l"/>
              </a:tabLst>
              <a:defRPr/>
            </a:pPr>
            <a:r>
              <a:rPr lang="en-US" altLang="en-US" sz="2800" dirty="0">
                <a:solidFill>
                  <a:schemeClr val="tx2">
                    <a:lumMod val="10000"/>
                  </a:schemeClr>
                </a:solidFill>
                <a:cs typeface="Calibri" panose="020F0502020204030204" pitchFamily="34" charset="0"/>
              </a:rPr>
              <a:t>Vegetables and vegetable peels</a:t>
            </a:r>
          </a:p>
          <a:p>
            <a:pPr lvl="1"/>
            <a:endParaRPr lang="en-US" altLang="en-US" sz="1600" dirty="0">
              <a:solidFill>
                <a:srgbClr val="DFE3E5">
                  <a:lumMod val="25000"/>
                </a:srgbClr>
              </a:solidFill>
              <a:latin typeface="Calibri" panose="020F0502020204030204" pitchFamily="34" charset="0"/>
              <a:cs typeface="Calibri" panose="020F0502020204030204" pitchFamily="34" charset="0"/>
            </a:endParaRPr>
          </a:p>
          <a:p>
            <a:endParaRPr lang="en-US" dirty="0"/>
          </a:p>
        </p:txBody>
      </p:sp>
      <p:pic>
        <p:nvPicPr>
          <p:cNvPr id="20" name="Picture 19" descr="Different kinds of organics.">
            <a:extLst>
              <a:ext uri="{FF2B5EF4-FFF2-40B4-BE49-F238E27FC236}">
                <a16:creationId xmlns:a16="http://schemas.microsoft.com/office/drawing/2014/main" id="{F15135F6-E280-4AC7-A259-B44F4BAAF195}"/>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5932170" y="3268590"/>
            <a:ext cx="5036820" cy="1353464"/>
          </a:xfrm>
          <a:prstGeom prst="rect">
            <a:avLst/>
          </a:prstGeom>
          <a:noFill/>
          <a:ln>
            <a:noFill/>
          </a:ln>
        </p:spPr>
      </p:pic>
    </p:spTree>
    <p:extLst>
      <p:ext uri="{BB962C8B-B14F-4D97-AF65-F5344CB8AC3E}">
        <p14:creationId xmlns:p14="http://schemas.microsoft.com/office/powerpoint/2010/main" val="427318657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735015-D16F-41B2-B186-4CCF80052B4C}"/>
              </a:ext>
            </a:extLst>
          </p:cNvPr>
          <p:cNvSpPr>
            <a:spLocks noGrp="1"/>
          </p:cNvSpPr>
          <p:nvPr>
            <p:ph type="title"/>
          </p:nvPr>
        </p:nvSpPr>
        <p:spPr>
          <a:xfrm>
            <a:off x="31280" y="25658"/>
            <a:ext cx="12129441" cy="1628026"/>
          </a:xfrm>
          <a:noFill/>
        </p:spPr>
        <p:txBody>
          <a:bodyPr vert="horz" lIns="91440" tIns="45720" rIns="91440" bIns="45720" rtlCol="0" anchor="ctr">
            <a:normAutofit/>
          </a:bodyPr>
          <a:lstStyle/>
          <a:p>
            <a:r>
              <a:rPr lang="en-US" sz="5400" b="1" dirty="0">
                <a:solidFill>
                  <a:srgbClr val="5E9028"/>
                </a:solidFill>
                <a:latin typeface="Calibri" panose="020F0502020204030204" pitchFamily="34" charset="0"/>
                <a:cs typeface="Calibri" panose="020F0502020204030204" pitchFamily="34" charset="0"/>
              </a:rPr>
              <a:t>Organics Collection at School</a:t>
            </a:r>
          </a:p>
        </p:txBody>
      </p:sp>
      <p:sp>
        <p:nvSpPr>
          <p:cNvPr id="27" name="Rectangle 26">
            <a:extLst>
              <a:ext uri="{FF2B5EF4-FFF2-40B4-BE49-F238E27FC236}">
                <a16:creationId xmlns:a16="http://schemas.microsoft.com/office/drawing/2014/main" id="{A82179B2-7FA4-4C1D-9D2D-DEF075CE6DCB}"/>
              </a:ext>
            </a:extLst>
          </p:cNvPr>
          <p:cNvSpPr/>
          <p:nvPr/>
        </p:nvSpPr>
        <p:spPr>
          <a:xfrm>
            <a:off x="31279" y="1143069"/>
            <a:ext cx="10463539" cy="607130"/>
          </a:xfrm>
          <a:prstGeom prst="rect">
            <a:avLst/>
          </a:prstGeom>
        </p:spPr>
        <p:txBody>
          <a:bodyPr wrap="square">
            <a:spAutoFit/>
          </a:bodyPr>
          <a:lstStyle/>
          <a:p>
            <a:pPr lvl="0">
              <a:spcAft>
                <a:spcPts val="600"/>
              </a:spcAft>
              <a:defRPr/>
            </a:pPr>
            <a:r>
              <a:rPr lang="en-US" sz="3200" b="1" dirty="0">
                <a:solidFill>
                  <a:schemeClr val="tx2">
                    <a:lumMod val="10000"/>
                  </a:schemeClr>
                </a:solidFill>
                <a:latin typeface="Calibri" panose="020F0502020204030204" pitchFamily="34" charset="0"/>
                <a:cs typeface="Calibri" panose="020F0502020204030204" pitchFamily="34" charset="0"/>
              </a:rPr>
              <a:t>KEEP THESE </a:t>
            </a:r>
            <a:r>
              <a:rPr lang="en-US" sz="3200" b="1" dirty="0">
                <a:solidFill>
                  <a:srgbClr val="C00000"/>
                </a:solidFill>
                <a:latin typeface="Calibri" panose="020F0502020204030204" pitchFamily="34" charset="0"/>
                <a:cs typeface="Calibri" panose="020F0502020204030204" pitchFamily="34" charset="0"/>
              </a:rPr>
              <a:t>OUT</a:t>
            </a:r>
            <a:r>
              <a:rPr lang="en-US" sz="3200" b="1" dirty="0">
                <a:solidFill>
                  <a:schemeClr val="tx2">
                    <a:lumMod val="10000"/>
                  </a:schemeClr>
                </a:solidFill>
                <a:latin typeface="Calibri" panose="020F0502020204030204" pitchFamily="34" charset="0"/>
                <a:cs typeface="Calibri" panose="020F0502020204030204" pitchFamily="34" charset="0"/>
              </a:rPr>
              <a:t> OF ORGANICS CONTAINERS:</a:t>
            </a:r>
            <a:endParaRPr lang="en-US" sz="3200" b="1" i="1" dirty="0">
              <a:solidFill>
                <a:schemeClr val="tx2">
                  <a:lumMod val="10000"/>
                </a:schemeClr>
              </a:solidFill>
              <a:latin typeface="Calibri" panose="020F0502020204030204" pitchFamily="34" charset="0"/>
              <a:cs typeface="Calibri" panose="020F0502020204030204" pitchFamily="34" charset="0"/>
            </a:endParaRPr>
          </a:p>
        </p:txBody>
      </p:sp>
      <p:sp>
        <p:nvSpPr>
          <p:cNvPr id="14" name="Content Placeholder 2">
            <a:extLst>
              <a:ext uri="{FF2B5EF4-FFF2-40B4-BE49-F238E27FC236}">
                <a16:creationId xmlns:a16="http://schemas.microsoft.com/office/drawing/2014/main" id="{F7F1F7EC-2152-4CBC-821F-4F5EE40775BD}"/>
              </a:ext>
            </a:extLst>
          </p:cNvPr>
          <p:cNvSpPr>
            <a:spLocks noGrp="1"/>
          </p:cNvSpPr>
          <p:nvPr>
            <p:ph sz="half" idx="1"/>
          </p:nvPr>
        </p:nvSpPr>
        <p:spPr>
          <a:xfrm>
            <a:off x="452354" y="1998246"/>
            <a:ext cx="4663440" cy="4423336"/>
          </a:xfrm>
        </p:spPr>
        <p:txBody>
          <a:bodyPr/>
          <a:lstStyle/>
          <a:p>
            <a:pPr lvl="1"/>
            <a:endParaRPr lang="en-US" altLang="en-US" sz="1600" dirty="0">
              <a:solidFill>
                <a:srgbClr val="DFE3E5">
                  <a:lumMod val="25000"/>
                </a:srgbClr>
              </a:solidFill>
              <a:latin typeface="Calibri" panose="020F0502020204030204" pitchFamily="34" charset="0"/>
              <a:cs typeface="Calibri" panose="020F0502020204030204" pitchFamily="34" charset="0"/>
            </a:endParaRPr>
          </a:p>
          <a:p>
            <a:endParaRPr lang="en-US" dirty="0"/>
          </a:p>
        </p:txBody>
      </p:sp>
      <p:sp>
        <p:nvSpPr>
          <p:cNvPr id="12" name="Rectangle 11">
            <a:extLst>
              <a:ext uri="{FF2B5EF4-FFF2-40B4-BE49-F238E27FC236}">
                <a16:creationId xmlns:a16="http://schemas.microsoft.com/office/drawing/2014/main" id="{6E9C8608-2D76-43BA-B816-6D959F6CFAF3}"/>
              </a:ext>
            </a:extLst>
          </p:cNvPr>
          <p:cNvSpPr/>
          <p:nvPr/>
        </p:nvSpPr>
        <p:spPr>
          <a:xfrm>
            <a:off x="592361" y="2196729"/>
            <a:ext cx="10935610" cy="3046988"/>
          </a:xfrm>
          <a:prstGeom prst="rect">
            <a:avLst/>
          </a:prstGeom>
        </p:spPr>
        <p:txBody>
          <a:bodyPr wrap="square">
            <a:spAutoFit/>
          </a:bodyPr>
          <a:lstStyle/>
          <a:p>
            <a:pPr marL="285750" marR="0" lvl="0"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3200" dirty="0">
                <a:solidFill>
                  <a:schemeClr val="tx2">
                    <a:lumMod val="10000"/>
                  </a:schemeClr>
                </a:solidFill>
                <a:latin typeface="Calibri" panose="020F0502020204030204" pitchFamily="34" charset="0"/>
                <a:cs typeface="Calibri" panose="020F0502020204030204" pitchFamily="34" charset="0"/>
              </a:rPr>
              <a:t>Cartons</a:t>
            </a:r>
            <a:endParaRPr kumimoji="0" lang="en-US" sz="3200" b="0" i="0" u="none" strike="noStrike" kern="1200" cap="none" spc="0" normalizeH="0" baseline="0" noProof="0" dirty="0">
              <a:ln>
                <a:noFill/>
              </a:ln>
              <a:solidFill>
                <a:schemeClr val="tx2">
                  <a:lumMod val="10000"/>
                </a:schemeClr>
              </a:solidFill>
              <a:effectLst/>
              <a:uLnTx/>
              <a:uFillTx/>
              <a:latin typeface="Calibri" panose="020F0502020204030204" pitchFamily="34" charset="0"/>
              <a:cs typeface="Calibri" panose="020F0502020204030204" pitchFamily="34" charset="0"/>
            </a:endParaRPr>
          </a:p>
          <a:p>
            <a:pPr marL="285750" marR="0" lvl="0"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3200" dirty="0">
                <a:solidFill>
                  <a:schemeClr val="tx2">
                    <a:lumMod val="10000"/>
                  </a:schemeClr>
                </a:solidFill>
                <a:latin typeface="Calibri" panose="020F0502020204030204" pitchFamily="34" charset="0"/>
                <a:cs typeface="Calibri" panose="020F0502020204030204" pitchFamily="34" charset="0"/>
              </a:rPr>
              <a:t>Plastic items </a:t>
            </a:r>
            <a:endParaRPr kumimoji="0" lang="en-US" sz="3200" b="0" i="0" u="none" strike="noStrike" kern="1200" cap="none" spc="0" normalizeH="0" baseline="0" noProof="0" dirty="0">
              <a:ln>
                <a:noFill/>
              </a:ln>
              <a:solidFill>
                <a:schemeClr val="tx2">
                  <a:lumMod val="10000"/>
                </a:schemeClr>
              </a:solidFill>
              <a:effectLst/>
              <a:uLnTx/>
              <a:uFillTx/>
              <a:latin typeface="Calibri" panose="020F0502020204030204" pitchFamily="34" charset="0"/>
              <a:cs typeface="Calibri" panose="020F0502020204030204" pitchFamily="34" charset="0"/>
            </a:endParaRPr>
          </a:p>
          <a:p>
            <a:pPr marL="285750" marR="0" lvl="0"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3200" b="0" i="0" u="none" strike="noStrike" kern="1200" cap="none" spc="0" normalizeH="0" baseline="0" noProof="0" dirty="0">
                <a:ln>
                  <a:noFill/>
                </a:ln>
                <a:solidFill>
                  <a:schemeClr val="tx2">
                    <a:lumMod val="10000"/>
                  </a:schemeClr>
                </a:solidFill>
                <a:effectLst/>
                <a:uLnTx/>
                <a:uFillTx/>
                <a:latin typeface="Calibri" panose="020F0502020204030204" pitchFamily="34" charset="0"/>
                <a:cs typeface="Calibri" panose="020F0502020204030204" pitchFamily="34" charset="0"/>
              </a:rPr>
              <a:t>Diapers </a:t>
            </a:r>
          </a:p>
          <a:p>
            <a:pPr marL="285750" marR="0" lvl="0"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3200" b="0" i="0" u="none" strike="noStrike" kern="1200" cap="none" spc="0" normalizeH="0" baseline="0" noProof="0" dirty="0">
                <a:ln>
                  <a:noFill/>
                </a:ln>
                <a:solidFill>
                  <a:schemeClr val="tx2">
                    <a:lumMod val="10000"/>
                  </a:schemeClr>
                </a:solidFill>
                <a:effectLst/>
                <a:uLnTx/>
                <a:uFillTx/>
                <a:latin typeface="Calibri" panose="020F0502020204030204" pitchFamily="34" charset="0"/>
                <a:cs typeface="Calibri" panose="020F0502020204030204" pitchFamily="34" charset="0"/>
              </a:rPr>
              <a:t>Recyclables (glass, paper, metal, plastic)</a:t>
            </a:r>
          </a:p>
          <a:p>
            <a:pPr marL="285750" marR="0" lvl="0"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3200" b="0" i="0" u="none" strike="noStrike" kern="1200" cap="none" spc="0" normalizeH="0" baseline="0" noProof="0" dirty="0">
                <a:ln>
                  <a:noFill/>
                </a:ln>
                <a:solidFill>
                  <a:schemeClr val="tx2">
                    <a:lumMod val="10000"/>
                  </a:schemeClr>
                </a:solidFill>
                <a:effectLst/>
                <a:uLnTx/>
                <a:uFillTx/>
                <a:latin typeface="Calibri" panose="020F0502020204030204" pitchFamily="34" charset="0"/>
                <a:cs typeface="Calibri" panose="020F0502020204030204" pitchFamily="34" charset="0"/>
              </a:rPr>
              <a:t>Na</a:t>
            </a:r>
            <a:r>
              <a:rPr lang="en-US" sz="3200" dirty="0" err="1">
                <a:solidFill>
                  <a:schemeClr val="tx2">
                    <a:lumMod val="10000"/>
                  </a:schemeClr>
                </a:solidFill>
                <a:latin typeface="Calibri" panose="020F0502020204030204" pitchFamily="34" charset="0"/>
                <a:cs typeface="Calibri" panose="020F0502020204030204" pitchFamily="34" charset="0"/>
              </a:rPr>
              <a:t>pkins</a:t>
            </a:r>
            <a:r>
              <a:rPr lang="en-US" sz="3200" dirty="0">
                <a:solidFill>
                  <a:schemeClr val="tx2">
                    <a:lumMod val="10000"/>
                  </a:schemeClr>
                </a:solidFill>
                <a:latin typeface="Calibri" panose="020F0502020204030204" pitchFamily="34" charset="0"/>
                <a:cs typeface="Calibri" panose="020F0502020204030204" pitchFamily="34" charset="0"/>
              </a:rPr>
              <a:t> and paper towels</a:t>
            </a:r>
            <a:endParaRPr kumimoji="0" lang="en-US" sz="3200" b="0" i="0" u="none" strike="noStrike" kern="1200" cap="none" spc="0" normalizeH="0" baseline="0" noProof="0" dirty="0">
              <a:ln>
                <a:noFill/>
              </a:ln>
              <a:solidFill>
                <a:schemeClr val="tx2">
                  <a:lumMod val="10000"/>
                </a:schemeClr>
              </a:solidFill>
              <a:effectLst/>
              <a:uLnTx/>
              <a:uFillTx/>
              <a:latin typeface="Calibri" panose="020F0502020204030204" pitchFamily="34" charset="0"/>
              <a:cs typeface="Calibri" panose="020F0502020204030204" pitchFamily="34" charset="0"/>
            </a:endParaRPr>
          </a:p>
          <a:p>
            <a:pPr marL="285750" indent="-285750">
              <a:buFont typeface="Arial" panose="020B0604020202020204" pitchFamily="34" charset="0"/>
              <a:buChar char="•"/>
              <a:defRPr/>
            </a:pPr>
            <a:r>
              <a:rPr lang="en-US" sz="3200" dirty="0">
                <a:solidFill>
                  <a:schemeClr val="tx2">
                    <a:lumMod val="10000"/>
                  </a:schemeClr>
                </a:solidFill>
                <a:latin typeface="Calibri" panose="020F0502020204030204" pitchFamily="34" charset="0"/>
                <a:cs typeface="Calibri" panose="020F0502020204030204" pitchFamily="34" charset="0"/>
              </a:rPr>
              <a:t>Trash</a:t>
            </a:r>
          </a:p>
        </p:txBody>
      </p:sp>
      <p:pic>
        <p:nvPicPr>
          <p:cNvPr id="13" name="Picture 12">
            <a:extLst>
              <a:ext uri="{FF2B5EF4-FFF2-40B4-BE49-F238E27FC236}">
                <a16:creationId xmlns:a16="http://schemas.microsoft.com/office/drawing/2014/main" id="{23D35FBF-6673-4CEC-AF36-33964EC4AFF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488868" y="4775393"/>
            <a:ext cx="391886" cy="391886"/>
          </a:xfrm>
          <a:prstGeom prst="rect">
            <a:avLst/>
          </a:prstGeom>
        </p:spPr>
      </p:pic>
      <p:pic>
        <p:nvPicPr>
          <p:cNvPr id="15" name="Picture 14">
            <a:extLst>
              <a:ext uri="{FF2B5EF4-FFF2-40B4-BE49-F238E27FC236}">
                <a16:creationId xmlns:a16="http://schemas.microsoft.com/office/drawing/2014/main" id="{025E89E4-58DD-46D8-9B04-50F6D88481F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468086" y="2293244"/>
            <a:ext cx="391886" cy="391886"/>
          </a:xfrm>
          <a:prstGeom prst="rect">
            <a:avLst/>
          </a:prstGeom>
        </p:spPr>
      </p:pic>
      <p:pic>
        <p:nvPicPr>
          <p:cNvPr id="16" name="Picture 15">
            <a:extLst>
              <a:ext uri="{FF2B5EF4-FFF2-40B4-BE49-F238E27FC236}">
                <a16:creationId xmlns:a16="http://schemas.microsoft.com/office/drawing/2014/main" id="{BB440164-3ABE-4B73-90B5-9EBA225BB02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501733" y="2784185"/>
            <a:ext cx="391886" cy="391886"/>
          </a:xfrm>
          <a:prstGeom prst="rect">
            <a:avLst/>
          </a:prstGeom>
        </p:spPr>
      </p:pic>
      <p:pic>
        <p:nvPicPr>
          <p:cNvPr id="17" name="Picture 16">
            <a:extLst>
              <a:ext uri="{FF2B5EF4-FFF2-40B4-BE49-F238E27FC236}">
                <a16:creationId xmlns:a16="http://schemas.microsoft.com/office/drawing/2014/main" id="{99BD3821-BE38-43A0-B1F4-2C1C6E79D07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480951" y="3350859"/>
            <a:ext cx="391886" cy="391886"/>
          </a:xfrm>
          <a:prstGeom prst="rect">
            <a:avLst/>
          </a:prstGeom>
        </p:spPr>
      </p:pic>
      <p:pic>
        <p:nvPicPr>
          <p:cNvPr id="22" name="Picture 21">
            <a:extLst>
              <a:ext uri="{FF2B5EF4-FFF2-40B4-BE49-F238E27FC236}">
                <a16:creationId xmlns:a16="http://schemas.microsoft.com/office/drawing/2014/main" id="{EB089D8E-6C6B-40DF-8266-852FCA38F10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468086" y="4305307"/>
            <a:ext cx="391886" cy="391886"/>
          </a:xfrm>
          <a:prstGeom prst="rect">
            <a:avLst/>
          </a:prstGeom>
        </p:spPr>
      </p:pic>
      <p:pic>
        <p:nvPicPr>
          <p:cNvPr id="24" name="Picture 23">
            <a:extLst>
              <a:ext uri="{FF2B5EF4-FFF2-40B4-BE49-F238E27FC236}">
                <a16:creationId xmlns:a16="http://schemas.microsoft.com/office/drawing/2014/main" id="{59160518-3DE9-440C-95C5-F038472F426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480951" y="3813551"/>
            <a:ext cx="391886" cy="391886"/>
          </a:xfrm>
          <a:prstGeom prst="rect">
            <a:avLst/>
          </a:prstGeom>
        </p:spPr>
      </p:pic>
    </p:spTree>
    <p:extLst>
      <p:ext uri="{BB962C8B-B14F-4D97-AF65-F5344CB8AC3E}">
        <p14:creationId xmlns:p14="http://schemas.microsoft.com/office/powerpoint/2010/main" val="134319244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5E9028"/>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A55B3B8-0130-421F-BACE-46215A4AE44D}"/>
              </a:ext>
            </a:extLst>
          </p:cNvPr>
          <p:cNvSpPr>
            <a:spLocks noGrp="1"/>
          </p:cNvSpPr>
          <p:nvPr>
            <p:ph type="ctrTitle"/>
          </p:nvPr>
        </p:nvSpPr>
        <p:spPr>
          <a:xfrm>
            <a:off x="603503" y="770467"/>
            <a:ext cx="11221351" cy="3261206"/>
          </a:xfrm>
        </p:spPr>
        <p:txBody>
          <a:bodyPr/>
          <a:lstStyle/>
          <a:p>
            <a:r>
              <a:rPr lang="en-US" sz="8000" dirty="0">
                <a:latin typeface="Calibri" panose="020F0502020204030204" pitchFamily="34" charset="0"/>
                <a:cs typeface="Calibri" panose="020F0502020204030204" pitchFamily="34" charset="0"/>
              </a:rPr>
              <a:t>Collection Best Practices</a:t>
            </a:r>
            <a:endParaRPr lang="en-US" sz="8000" dirty="0"/>
          </a:p>
        </p:txBody>
      </p:sp>
      <p:sp>
        <p:nvSpPr>
          <p:cNvPr id="3" name="Subtitle 2">
            <a:extLst>
              <a:ext uri="{FF2B5EF4-FFF2-40B4-BE49-F238E27FC236}">
                <a16:creationId xmlns:a16="http://schemas.microsoft.com/office/drawing/2014/main" id="{55BC5055-8946-4279-B821-0C594D0EBBCE}"/>
              </a:ext>
            </a:extLst>
          </p:cNvPr>
          <p:cNvSpPr>
            <a:spLocks noGrp="1"/>
          </p:cNvSpPr>
          <p:nvPr>
            <p:ph type="subTitle" idx="1"/>
          </p:nvPr>
        </p:nvSpPr>
        <p:spPr/>
        <p:txBody>
          <a:bodyPr/>
          <a:lstStyle/>
          <a:p>
            <a:r>
              <a:rPr lang="en-US" dirty="0">
                <a:latin typeface="Calibri" panose="020F0502020204030204" pitchFamily="34" charset="0"/>
                <a:cs typeface="Calibri" panose="020F0502020204030204" pitchFamily="34" charset="0"/>
              </a:rPr>
              <a:t>Additional information for employees and contractors that empty organics containers.</a:t>
            </a:r>
            <a:endParaRPr lang="en-US" dirty="0"/>
          </a:p>
        </p:txBody>
      </p:sp>
    </p:spTree>
    <p:extLst>
      <p:ext uri="{BB962C8B-B14F-4D97-AF65-F5344CB8AC3E}">
        <p14:creationId xmlns:p14="http://schemas.microsoft.com/office/powerpoint/2010/main" val="325268404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735015-D16F-41B2-B186-4CCF80052B4C}"/>
              </a:ext>
            </a:extLst>
          </p:cNvPr>
          <p:cNvSpPr>
            <a:spLocks noGrp="1"/>
          </p:cNvSpPr>
          <p:nvPr>
            <p:ph type="title"/>
          </p:nvPr>
        </p:nvSpPr>
        <p:spPr>
          <a:xfrm>
            <a:off x="0" y="0"/>
            <a:ext cx="12192000" cy="1402080"/>
          </a:xfrm>
        </p:spPr>
        <p:txBody>
          <a:bodyPr vert="horz" lIns="91440" tIns="45720" rIns="91440" bIns="45720" rtlCol="0" anchor="ctr">
            <a:normAutofit/>
          </a:bodyPr>
          <a:lstStyle/>
          <a:p>
            <a:r>
              <a:rPr lang="en-US" sz="5400" b="1" dirty="0">
                <a:solidFill>
                  <a:srgbClr val="5E9028"/>
                </a:solidFill>
                <a:latin typeface="Calibri" panose="020F0502020204030204" pitchFamily="34" charset="0"/>
                <a:cs typeface="Calibri" panose="020F0502020204030204" pitchFamily="34" charset="0"/>
              </a:rPr>
              <a:t>Help Us Collect Organics Right</a:t>
            </a:r>
          </a:p>
        </p:txBody>
      </p:sp>
      <p:sp>
        <p:nvSpPr>
          <p:cNvPr id="17" name="Rectangle 16">
            <a:extLst>
              <a:ext uri="{FF2B5EF4-FFF2-40B4-BE49-F238E27FC236}">
                <a16:creationId xmlns:a16="http://schemas.microsoft.com/office/drawing/2014/main" id="{A60050C0-6C41-4BB2-8230-850344C3EE84}"/>
              </a:ext>
            </a:extLst>
          </p:cNvPr>
          <p:cNvSpPr/>
          <p:nvPr/>
        </p:nvSpPr>
        <p:spPr>
          <a:xfrm>
            <a:off x="249382" y="1226128"/>
            <a:ext cx="11546378" cy="5448992"/>
          </a:xfrm>
          <a:prstGeom prst="rect">
            <a:avLst/>
          </a:prstGeom>
        </p:spPr>
        <p:txBody>
          <a:bodyPr vert="horz" lIns="91440" tIns="45720" rIns="91440" bIns="45720" rtlCol="0">
            <a:noAutofit/>
          </a:bodyPr>
          <a:lstStyle/>
          <a:p>
            <a:pPr marL="0" marR="0" lvl="0" indent="0" algn="l" defTabSz="914400" rtl="0" eaLnBrk="1" fontAlgn="auto" latinLnBrk="0" hangingPunct="1">
              <a:lnSpc>
                <a:spcPct val="85000"/>
              </a:lnSpc>
              <a:spcBef>
                <a:spcPts val="0"/>
              </a:spcBef>
              <a:spcAft>
                <a:spcPts val="600"/>
              </a:spcAft>
              <a:buClrTx/>
              <a:buSzTx/>
              <a:buFont typeface="Arial" pitchFamily="34" charset="0"/>
              <a:buChar char=" "/>
              <a:tabLst/>
              <a:defRPr/>
            </a:pPr>
            <a:r>
              <a:rPr kumimoji="0" lang="en-US" sz="3200" b="1" u="none" strike="noStrike" kern="1200" cap="none" spc="0" normalizeH="0" baseline="0" noProof="0" dirty="0">
                <a:ln>
                  <a:noFill/>
                </a:ln>
                <a:solidFill>
                  <a:srgbClr val="FF0000"/>
                </a:solidFill>
                <a:effectLst/>
                <a:uLnTx/>
                <a:uFillTx/>
                <a:latin typeface="Calibri" panose="020F0502020204030204" pitchFamily="34" charset="0"/>
                <a:cs typeface="Calibri" panose="020F0502020204030204" pitchFamily="34" charset="0"/>
              </a:rPr>
              <a:t>CONTAINER MAINTENANCE</a:t>
            </a:r>
          </a:p>
          <a:p>
            <a:pPr marL="457200" indent="-457200" defTabSz="914400">
              <a:lnSpc>
                <a:spcPct val="85000"/>
              </a:lnSpc>
              <a:spcAft>
                <a:spcPts val="600"/>
              </a:spcAft>
              <a:buFont typeface="Arial" panose="020B0604020202020204" pitchFamily="34" charset="0"/>
              <a:buChar char="•"/>
              <a:defRPr/>
            </a:pPr>
            <a:endParaRPr lang="en-US" sz="2800" dirty="0">
              <a:solidFill>
                <a:schemeClr val="tx2">
                  <a:lumMod val="10000"/>
                </a:schemeClr>
              </a:solidFill>
              <a:latin typeface="Calibri" panose="020F0502020204030204" pitchFamily="34" charset="0"/>
              <a:cs typeface="Calibri" panose="020F0502020204030204" pitchFamily="34" charset="0"/>
            </a:endParaRPr>
          </a:p>
          <a:p>
            <a:pPr marL="0" marR="0" lvl="0" indent="0" algn="l" defTabSz="914400" rtl="0" eaLnBrk="1" fontAlgn="auto" latinLnBrk="0" hangingPunct="1">
              <a:lnSpc>
                <a:spcPct val="85000"/>
              </a:lnSpc>
              <a:spcBef>
                <a:spcPts val="0"/>
              </a:spcBef>
              <a:spcAft>
                <a:spcPts val="600"/>
              </a:spcAft>
              <a:buClrTx/>
              <a:buSzTx/>
              <a:buFont typeface="Arial" pitchFamily="34" charset="0"/>
              <a:buChar char=" "/>
              <a:tabLst/>
              <a:defRPr/>
            </a:pPr>
            <a:r>
              <a:rPr lang="en-US" sz="3200" b="1" dirty="0">
                <a:solidFill>
                  <a:schemeClr val="tx2">
                    <a:lumMod val="10000"/>
                  </a:schemeClr>
                </a:solidFill>
                <a:latin typeface="Calibri" panose="020F0502020204030204" pitchFamily="34" charset="0"/>
                <a:cs typeface="Calibri" panose="020F0502020204030204" pitchFamily="34" charset="0"/>
              </a:rPr>
              <a:t>Empty often</a:t>
            </a:r>
            <a:endParaRPr lang="en-US" sz="2800" dirty="0">
              <a:solidFill>
                <a:schemeClr val="tx2">
                  <a:lumMod val="10000"/>
                </a:schemeClr>
              </a:solidFill>
            </a:endParaRPr>
          </a:p>
          <a:p>
            <a:pPr marL="914400" lvl="1" indent="-457200">
              <a:buFont typeface="Arial" panose="020B0604020202020204" pitchFamily="34" charset="0"/>
              <a:buChar char="•"/>
            </a:pPr>
            <a:r>
              <a:rPr lang="en-US" sz="2800" dirty="0">
                <a:solidFill>
                  <a:schemeClr val="tx2">
                    <a:lumMod val="10000"/>
                  </a:schemeClr>
                </a:solidFill>
              </a:rPr>
              <a:t>Ensure the containers are emptied frequently so they are not overflowing or causing odor issues.</a:t>
            </a:r>
            <a:endParaRPr lang="en-US" sz="3200" dirty="0">
              <a:solidFill>
                <a:schemeClr val="tx2">
                  <a:lumMod val="10000"/>
                </a:schemeClr>
              </a:solidFill>
            </a:endParaRPr>
          </a:p>
          <a:p>
            <a:pPr marL="0" marR="0" lvl="0" indent="0" algn="l" defTabSz="914400" rtl="0" eaLnBrk="1" fontAlgn="auto" latinLnBrk="0" hangingPunct="1">
              <a:lnSpc>
                <a:spcPct val="85000"/>
              </a:lnSpc>
              <a:spcBef>
                <a:spcPts val="0"/>
              </a:spcBef>
              <a:spcAft>
                <a:spcPts val="600"/>
              </a:spcAft>
              <a:buClrTx/>
              <a:buSzTx/>
              <a:buFont typeface="Arial" pitchFamily="34" charset="0"/>
              <a:buChar char=" "/>
              <a:tabLst/>
              <a:defRPr/>
            </a:pPr>
            <a:endParaRPr kumimoji="0" lang="en-US" sz="3200" b="1" u="none" strike="noStrike" kern="1200" cap="none" spc="0" normalizeH="0" baseline="0" noProof="0" dirty="0">
              <a:ln>
                <a:noFill/>
              </a:ln>
              <a:solidFill>
                <a:schemeClr val="tx2">
                  <a:lumMod val="10000"/>
                </a:schemeClr>
              </a:solidFill>
              <a:effectLst/>
              <a:uLnTx/>
              <a:uFillTx/>
              <a:latin typeface="Calibri" panose="020F0502020204030204" pitchFamily="34" charset="0"/>
              <a:cs typeface="Calibri" panose="020F0502020204030204" pitchFamily="34" charset="0"/>
            </a:endParaRPr>
          </a:p>
          <a:p>
            <a:pPr marL="0" marR="0" lvl="0" indent="0" algn="l" defTabSz="914400" rtl="0" eaLnBrk="1" fontAlgn="auto" latinLnBrk="0" hangingPunct="1">
              <a:lnSpc>
                <a:spcPct val="85000"/>
              </a:lnSpc>
              <a:spcBef>
                <a:spcPts val="0"/>
              </a:spcBef>
              <a:spcAft>
                <a:spcPts val="600"/>
              </a:spcAft>
              <a:buClrTx/>
              <a:buSzTx/>
              <a:buFont typeface="Arial" pitchFamily="34" charset="0"/>
              <a:buChar char=" "/>
              <a:tabLst/>
              <a:defRPr/>
            </a:pPr>
            <a:endParaRPr kumimoji="0" lang="en-US" sz="2000" b="0" i="0" u="none" strike="noStrike" kern="1200" cap="none" spc="0" normalizeH="0" baseline="0" noProof="0" dirty="0">
              <a:ln>
                <a:noFill/>
              </a:ln>
              <a:solidFill>
                <a:schemeClr val="tx2">
                  <a:lumMod val="10000"/>
                </a:schemeClr>
              </a:solidFill>
              <a:effectLst/>
              <a:uLnTx/>
              <a:uFillTx/>
              <a:latin typeface="Calibri" panose="020F0502020204030204" pitchFamily="34" charset="0"/>
              <a:cs typeface="Calibri" panose="020F0502020204030204" pitchFamily="34" charset="0"/>
            </a:endParaRPr>
          </a:p>
          <a:p>
            <a:pPr marL="684212" indent="-571500" defTabSz="914400">
              <a:lnSpc>
                <a:spcPct val="95000"/>
              </a:lnSpc>
              <a:spcAft>
                <a:spcPts val="600"/>
              </a:spcAft>
              <a:buFont typeface="Arial" panose="020B0604020202020204" pitchFamily="34" charset="0"/>
              <a:buChar char="•"/>
              <a:defRPr/>
            </a:pPr>
            <a:endParaRPr lang="en-US" sz="2800" dirty="0">
              <a:solidFill>
                <a:schemeClr val="tx2">
                  <a:lumMod val="10000"/>
                </a:schemeClr>
              </a:solidFill>
              <a:latin typeface="Calibri" panose="020F0502020204030204" pitchFamily="34" charset="0"/>
              <a:cs typeface="Calibri" panose="020F0502020204030204" pitchFamily="34" charset="0"/>
            </a:endParaRPr>
          </a:p>
          <a:p>
            <a:pPr marL="112712" marR="0" lvl="0" algn="l" defTabSz="914400" rtl="0" eaLnBrk="1" fontAlgn="auto" latinLnBrk="0" hangingPunct="1">
              <a:lnSpc>
                <a:spcPct val="95000"/>
              </a:lnSpc>
              <a:spcBef>
                <a:spcPts val="0"/>
              </a:spcBef>
              <a:spcAft>
                <a:spcPts val="600"/>
              </a:spcAft>
              <a:buClrTx/>
              <a:buSzTx/>
              <a:tabLst/>
              <a:defRPr/>
            </a:pPr>
            <a:endParaRPr kumimoji="0" lang="en-US" sz="2800" b="0" i="0" u="none" strike="noStrike" kern="1200" cap="none" spc="0" normalizeH="0" baseline="0" noProof="0" dirty="0">
              <a:ln>
                <a:noFill/>
              </a:ln>
              <a:solidFill>
                <a:schemeClr val="tx2">
                  <a:lumMod val="10000"/>
                </a:schemeClr>
              </a:solidFill>
              <a:effectLst/>
              <a:uLnTx/>
              <a:uFillTx/>
              <a:latin typeface="Calibri" panose="020F0502020204030204" pitchFamily="34" charset="0"/>
              <a:cs typeface="Calibri" panose="020F0502020204030204" pitchFamily="34" charset="0"/>
            </a:endParaRPr>
          </a:p>
          <a:p>
            <a:pPr marL="342900" marR="0" lvl="0" indent="-342900" algn="l" defTabSz="914400" rtl="0" eaLnBrk="1" fontAlgn="auto" latinLnBrk="0" hangingPunct="1">
              <a:lnSpc>
                <a:spcPct val="85000"/>
              </a:lnSpc>
              <a:spcBef>
                <a:spcPts val="0"/>
              </a:spcBef>
              <a:spcAft>
                <a:spcPts val="600"/>
              </a:spcAft>
              <a:buClrTx/>
              <a:buSzPts val="1000"/>
              <a:buFont typeface="Arial" pitchFamily="34" charset="0"/>
              <a:buChar char=" "/>
              <a:tabLst>
                <a:tab pos="457200" algn="l"/>
              </a:tabLst>
              <a:defRPr/>
            </a:pPr>
            <a:endParaRPr kumimoji="0" lang="en-US" sz="1600" b="0" i="0" u="none" strike="noStrike" kern="1200" cap="none" spc="0" normalizeH="0" baseline="0" noProof="0" dirty="0">
              <a:ln>
                <a:noFill/>
              </a:ln>
              <a:solidFill>
                <a:prstClr val="white"/>
              </a:solidFill>
              <a:effectLst/>
              <a:uLnTx/>
              <a:uFillTx/>
              <a:latin typeface="Calibri Light" panose="020F0302020204030204"/>
              <a:ea typeface="+mn-ea"/>
              <a:cs typeface="+mn-cs"/>
            </a:endParaRPr>
          </a:p>
        </p:txBody>
      </p:sp>
    </p:spTree>
    <p:extLst>
      <p:ext uri="{BB962C8B-B14F-4D97-AF65-F5344CB8AC3E}">
        <p14:creationId xmlns:p14="http://schemas.microsoft.com/office/powerpoint/2010/main" val="384122576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735015-D16F-41B2-B186-4CCF80052B4C}"/>
              </a:ext>
            </a:extLst>
          </p:cNvPr>
          <p:cNvSpPr>
            <a:spLocks noGrp="1"/>
          </p:cNvSpPr>
          <p:nvPr>
            <p:ph type="title"/>
          </p:nvPr>
        </p:nvSpPr>
        <p:spPr>
          <a:xfrm>
            <a:off x="0" y="0"/>
            <a:ext cx="12192000" cy="1402080"/>
          </a:xfrm>
          <a:ln>
            <a:solidFill>
              <a:schemeClr val="tx1"/>
            </a:solidFill>
          </a:ln>
        </p:spPr>
        <p:txBody>
          <a:bodyPr vert="horz" lIns="91440" tIns="45720" rIns="91440" bIns="45720" rtlCol="0" anchor="ctr">
            <a:normAutofit/>
          </a:bodyPr>
          <a:lstStyle/>
          <a:p>
            <a:r>
              <a:rPr lang="en-US" b="1" dirty="0">
                <a:solidFill>
                  <a:srgbClr val="5E9028"/>
                </a:solidFill>
                <a:latin typeface="Calibri" panose="020F0502020204030204" pitchFamily="34" charset="0"/>
                <a:cs typeface="Calibri" panose="020F0502020204030204" pitchFamily="34" charset="0"/>
              </a:rPr>
              <a:t>Help Us Collect Organics Right</a:t>
            </a:r>
            <a:endParaRPr lang="en-US" sz="5400" b="1" dirty="0">
              <a:solidFill>
                <a:schemeClr val="bg1">
                  <a:lumMod val="75000"/>
                </a:schemeClr>
              </a:solidFill>
              <a:latin typeface="Calibri" panose="020F0502020204030204" pitchFamily="34" charset="0"/>
              <a:cs typeface="Calibri" panose="020F0502020204030204" pitchFamily="34" charset="0"/>
            </a:endParaRPr>
          </a:p>
        </p:txBody>
      </p:sp>
      <p:sp>
        <p:nvSpPr>
          <p:cNvPr id="17" name="Rectangle 16">
            <a:extLst>
              <a:ext uri="{FF2B5EF4-FFF2-40B4-BE49-F238E27FC236}">
                <a16:creationId xmlns:a16="http://schemas.microsoft.com/office/drawing/2014/main" id="{A60050C0-6C41-4BB2-8230-850344C3EE84}"/>
              </a:ext>
            </a:extLst>
          </p:cNvPr>
          <p:cNvSpPr/>
          <p:nvPr/>
        </p:nvSpPr>
        <p:spPr>
          <a:xfrm>
            <a:off x="306736" y="1107594"/>
            <a:ext cx="9372600" cy="5486400"/>
          </a:xfrm>
          <a:prstGeom prst="rect">
            <a:avLst/>
          </a:prstGeom>
          <a:solidFill>
            <a:schemeClr val="tx1"/>
          </a:solidFill>
        </p:spPr>
        <p:txBody>
          <a:bodyPr vert="horz" lIns="91440" tIns="45720" rIns="91440" bIns="45720" rtlCol="0">
            <a:noAutofit/>
          </a:bodyPr>
          <a:lstStyle/>
          <a:p>
            <a:pPr marL="0" marR="0" lvl="0" indent="0" algn="l" defTabSz="914400" rtl="0" eaLnBrk="1" fontAlgn="auto" latinLnBrk="0" hangingPunct="1">
              <a:lnSpc>
                <a:spcPct val="85000"/>
              </a:lnSpc>
              <a:spcBef>
                <a:spcPts val="0"/>
              </a:spcBef>
              <a:spcAft>
                <a:spcPts val="600"/>
              </a:spcAft>
              <a:buClrTx/>
              <a:buSzTx/>
              <a:buFont typeface="Arial" pitchFamily="34" charset="0"/>
              <a:buChar char=" "/>
              <a:tabLst/>
              <a:defRPr/>
            </a:pPr>
            <a:r>
              <a:rPr kumimoji="0" lang="en-US" sz="3200" b="1" u="none" strike="noStrike" kern="1200" cap="none" spc="0" normalizeH="0" baseline="0" noProof="0" dirty="0">
                <a:ln>
                  <a:noFill/>
                </a:ln>
                <a:solidFill>
                  <a:srgbClr val="FF0000"/>
                </a:solidFill>
                <a:effectLst/>
                <a:uLnTx/>
                <a:uFillTx/>
                <a:latin typeface="Calibri" panose="020F0502020204030204" pitchFamily="34" charset="0"/>
                <a:cs typeface="Calibri" panose="020F0502020204030204" pitchFamily="34" charset="0"/>
              </a:rPr>
              <a:t>PROPERLY LABEL ORGANICS CONTAINERS</a:t>
            </a:r>
          </a:p>
          <a:p>
            <a:pPr defTabSz="914400">
              <a:lnSpc>
                <a:spcPct val="85000"/>
              </a:lnSpc>
              <a:spcAft>
                <a:spcPts val="600"/>
              </a:spcAft>
              <a:defRPr/>
            </a:pPr>
            <a:r>
              <a:rPr lang="en-US" sz="2800" b="1" dirty="0">
                <a:solidFill>
                  <a:schemeClr val="bg2">
                    <a:lumMod val="50000"/>
                  </a:schemeClr>
                </a:solidFill>
                <a:latin typeface="Calibri" panose="020F0502020204030204" pitchFamily="34" charset="0"/>
                <a:cs typeface="Calibri" panose="020F0502020204030204" pitchFamily="34" charset="0"/>
              </a:rPr>
              <a:t>Ensure each container meets has a visible label that meets County labeling requirements for color, words and images</a:t>
            </a:r>
          </a:p>
          <a:p>
            <a:pPr defTabSz="914400">
              <a:lnSpc>
                <a:spcPct val="85000"/>
              </a:lnSpc>
              <a:spcAft>
                <a:spcPts val="600"/>
              </a:spcAft>
              <a:defRPr/>
            </a:pPr>
            <a:endParaRPr lang="en-US" sz="2800" dirty="0">
              <a:solidFill>
                <a:schemeClr val="bg2">
                  <a:lumMod val="50000"/>
                </a:schemeClr>
              </a:solidFill>
              <a:latin typeface="Calibri" panose="020F0502020204030204" pitchFamily="34" charset="0"/>
              <a:cs typeface="Calibri" panose="020F0502020204030204" pitchFamily="34" charset="0"/>
            </a:endParaRPr>
          </a:p>
          <a:p>
            <a:pPr marL="457200" indent="-457200" defTabSz="914400">
              <a:lnSpc>
                <a:spcPct val="85000"/>
              </a:lnSpc>
              <a:spcAft>
                <a:spcPts val="600"/>
              </a:spcAft>
              <a:buFont typeface="Arial" panose="020B0604020202020204" pitchFamily="34" charset="0"/>
              <a:buChar char="•"/>
              <a:defRPr/>
            </a:pPr>
            <a:r>
              <a:rPr lang="en-US" sz="2800" dirty="0">
                <a:solidFill>
                  <a:schemeClr val="tx2">
                    <a:lumMod val="10000"/>
                  </a:schemeClr>
                </a:solidFill>
                <a:latin typeface="Calibri" panose="020F0502020204030204" pitchFamily="34" charset="0"/>
                <a:cs typeface="Calibri" panose="020F0502020204030204" pitchFamily="34" charset="0"/>
              </a:rPr>
              <a:t>Each </a:t>
            </a:r>
            <a:r>
              <a:rPr lang="en-US" sz="2800" dirty="0">
                <a:solidFill>
                  <a:srgbClr val="5E9028"/>
                </a:solidFill>
                <a:latin typeface="Calibri" panose="020F0502020204030204" pitchFamily="34" charset="0"/>
                <a:cs typeface="Calibri" panose="020F0502020204030204" pitchFamily="34" charset="0"/>
              </a:rPr>
              <a:t>ORGANICS</a:t>
            </a:r>
            <a:r>
              <a:rPr lang="en-US" sz="2800" dirty="0">
                <a:solidFill>
                  <a:schemeClr val="tx2">
                    <a:lumMod val="10000"/>
                  </a:schemeClr>
                </a:solidFill>
                <a:latin typeface="Calibri" panose="020F0502020204030204" pitchFamily="34" charset="0"/>
                <a:cs typeface="Calibri" panose="020F0502020204030204" pitchFamily="34" charset="0"/>
              </a:rPr>
              <a:t> container has a standardized label:</a:t>
            </a:r>
          </a:p>
          <a:p>
            <a:pPr marL="1257300" lvl="2" indent="-342900">
              <a:buFont typeface="Courier New" panose="02070309020205020404" pitchFamily="49" charset="0"/>
              <a:buChar char="o"/>
            </a:pPr>
            <a:r>
              <a:rPr lang="en-US" sz="2400" dirty="0">
                <a:solidFill>
                  <a:schemeClr val="tx2">
                    <a:lumMod val="10000"/>
                  </a:schemeClr>
                </a:solidFill>
                <a:latin typeface="Calibri" panose="020F0502020204030204" pitchFamily="34" charset="0"/>
                <a:cs typeface="Calibri" panose="020F0502020204030204" pitchFamily="34" charset="0"/>
              </a:rPr>
              <a:t>Color is </a:t>
            </a:r>
            <a:r>
              <a:rPr lang="en-US" sz="2400" dirty="0">
                <a:solidFill>
                  <a:srgbClr val="5E9028"/>
                </a:solidFill>
                <a:latin typeface="Calibri" panose="020F0502020204030204" pitchFamily="34" charset="0"/>
                <a:cs typeface="Calibri" panose="020F0502020204030204" pitchFamily="34" charset="0"/>
              </a:rPr>
              <a:t>green</a:t>
            </a:r>
            <a:r>
              <a:rPr lang="en-US" sz="2400" dirty="0">
                <a:solidFill>
                  <a:schemeClr val="tx2">
                    <a:lumMod val="10000"/>
                  </a:schemeClr>
                </a:solidFill>
                <a:latin typeface="Calibri" panose="020F0502020204030204" pitchFamily="34" charset="0"/>
                <a:cs typeface="Calibri" panose="020F0502020204030204" pitchFamily="34" charset="0"/>
              </a:rPr>
              <a:t> (e.g., border, title area)</a:t>
            </a:r>
          </a:p>
          <a:p>
            <a:pPr marL="1257300" lvl="2" indent="-342900">
              <a:buFont typeface="Courier New" panose="02070309020205020404" pitchFamily="49" charset="0"/>
              <a:buChar char="o"/>
            </a:pPr>
            <a:r>
              <a:rPr lang="en-US" sz="2400" dirty="0">
                <a:solidFill>
                  <a:schemeClr val="tx2">
                    <a:lumMod val="10000"/>
                  </a:schemeClr>
                </a:solidFill>
                <a:latin typeface="Calibri" panose="020F0502020204030204" pitchFamily="34" charset="0"/>
                <a:cs typeface="Calibri" panose="020F0502020204030204" pitchFamily="34" charset="0"/>
              </a:rPr>
              <a:t>Title: Organics</a:t>
            </a:r>
          </a:p>
          <a:p>
            <a:pPr marL="1257300" lvl="2" indent="-342900">
              <a:buFont typeface="Courier New" panose="02070309020205020404" pitchFamily="49" charset="0"/>
              <a:buChar char="o"/>
            </a:pPr>
            <a:r>
              <a:rPr lang="en-US" sz="2400" dirty="0">
                <a:solidFill>
                  <a:schemeClr val="tx2">
                    <a:lumMod val="10000"/>
                  </a:schemeClr>
                </a:solidFill>
                <a:latin typeface="Calibri" panose="020F0502020204030204" pitchFamily="34" charset="0"/>
                <a:cs typeface="Calibri" panose="020F0502020204030204" pitchFamily="34" charset="0"/>
              </a:rPr>
              <a:t>Uses County standardized images to show food scraps collected</a:t>
            </a:r>
          </a:p>
          <a:p>
            <a:pPr lvl="2"/>
            <a:r>
              <a:rPr lang="en-US" sz="2400" dirty="0">
                <a:solidFill>
                  <a:schemeClr val="tx2">
                    <a:lumMod val="10000"/>
                  </a:schemeClr>
                </a:solidFill>
                <a:latin typeface="Calibri" panose="020F0502020204030204" pitchFamily="34" charset="0"/>
                <a:cs typeface="Calibri" panose="020F0502020204030204" pitchFamily="34" charset="0"/>
              </a:rPr>
              <a:t> </a:t>
            </a:r>
          </a:p>
          <a:p>
            <a:pPr lvl="0"/>
            <a:endParaRPr lang="en-US" sz="2800" dirty="0">
              <a:solidFill>
                <a:schemeClr val="tx2">
                  <a:lumMod val="10000"/>
                </a:schemeClr>
              </a:solidFill>
              <a:latin typeface="Calibri" panose="020F0502020204030204" pitchFamily="34" charset="0"/>
              <a:cs typeface="Calibri" panose="020F0502020204030204" pitchFamily="34" charset="0"/>
            </a:endParaRPr>
          </a:p>
          <a:p>
            <a:pPr marL="342900" lvl="0" indent="-342900">
              <a:buFont typeface="Arial" panose="020B0604020202020204" pitchFamily="34" charset="0"/>
              <a:buChar char="•"/>
            </a:pPr>
            <a:endParaRPr lang="en-US" sz="2800" b="1" dirty="0">
              <a:solidFill>
                <a:schemeClr val="tx2">
                  <a:lumMod val="10000"/>
                </a:schemeClr>
              </a:solidFill>
              <a:latin typeface="Calibri" panose="020F0502020204030204" pitchFamily="34" charset="0"/>
              <a:cs typeface="Calibri" panose="020F0502020204030204" pitchFamily="34" charset="0"/>
            </a:endParaRPr>
          </a:p>
          <a:p>
            <a:pPr marL="342900" lvl="0" indent="-342900">
              <a:buFont typeface="Arial" panose="020B0604020202020204" pitchFamily="34" charset="0"/>
              <a:buChar char="•"/>
            </a:pPr>
            <a:endParaRPr lang="en-US" sz="2800" b="1" dirty="0">
              <a:solidFill>
                <a:schemeClr val="tx2">
                  <a:lumMod val="10000"/>
                </a:schemeClr>
              </a:solidFill>
              <a:latin typeface="Calibri" panose="020F0502020204030204" pitchFamily="34" charset="0"/>
              <a:cs typeface="Calibri" panose="020F0502020204030204" pitchFamily="34" charset="0"/>
            </a:endParaRPr>
          </a:p>
          <a:p>
            <a:pPr marL="800100" lvl="1" indent="-342900">
              <a:buFont typeface="Arial" panose="020B0604020202020204" pitchFamily="34" charset="0"/>
              <a:buChar char="•"/>
            </a:pPr>
            <a:endParaRPr lang="en-US" sz="2800" b="1" dirty="0">
              <a:solidFill>
                <a:schemeClr val="tx2">
                  <a:lumMod val="10000"/>
                </a:schemeClr>
              </a:solidFill>
              <a:latin typeface="Calibri" panose="020F0502020204030204" pitchFamily="34" charset="0"/>
              <a:cs typeface="Calibri" panose="020F0502020204030204" pitchFamily="34" charset="0"/>
            </a:endParaRPr>
          </a:p>
          <a:p>
            <a:pPr marL="1200150" lvl="2" indent="-285750">
              <a:buFont typeface="Arial" panose="020B0604020202020204" pitchFamily="34" charset="0"/>
              <a:buChar char="•"/>
            </a:pPr>
            <a:endParaRPr lang="en-US" sz="2400" dirty="0">
              <a:solidFill>
                <a:schemeClr val="bg2">
                  <a:lumMod val="50000"/>
                </a:schemeClr>
              </a:solidFill>
              <a:latin typeface="Calibri" panose="020F0502020204030204" pitchFamily="34" charset="0"/>
              <a:cs typeface="Calibri" panose="020F0502020204030204" pitchFamily="34" charset="0"/>
            </a:endParaRPr>
          </a:p>
          <a:p>
            <a:pPr marL="112712" marR="0" lvl="0" algn="l" defTabSz="914400" rtl="0" eaLnBrk="1" fontAlgn="auto" latinLnBrk="0" hangingPunct="1">
              <a:lnSpc>
                <a:spcPct val="95000"/>
              </a:lnSpc>
              <a:spcBef>
                <a:spcPts val="0"/>
              </a:spcBef>
              <a:spcAft>
                <a:spcPts val="600"/>
              </a:spcAft>
              <a:buClrTx/>
              <a:buSzTx/>
              <a:tabLst/>
              <a:defRPr/>
            </a:pPr>
            <a:endParaRPr kumimoji="0" lang="en-US" sz="2800" b="0" i="0" u="none" strike="noStrike" kern="120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endParaRPr>
          </a:p>
          <a:p>
            <a:pPr marL="342900" marR="0" lvl="0" indent="-342900" algn="l" defTabSz="914400" rtl="0" eaLnBrk="1" fontAlgn="auto" latinLnBrk="0" hangingPunct="1">
              <a:lnSpc>
                <a:spcPct val="85000"/>
              </a:lnSpc>
              <a:spcBef>
                <a:spcPts val="0"/>
              </a:spcBef>
              <a:spcAft>
                <a:spcPts val="600"/>
              </a:spcAft>
              <a:buClrTx/>
              <a:buSzPts val="1000"/>
              <a:buFont typeface="Arial" pitchFamily="34" charset="0"/>
              <a:buChar char=" "/>
              <a:tabLst>
                <a:tab pos="457200" algn="l"/>
              </a:tabLst>
              <a:defRPr/>
            </a:pPr>
            <a:endParaRPr kumimoji="0" lang="en-US" sz="1600" b="0" i="0" u="none" strike="noStrike" kern="1200" cap="none" spc="0" normalizeH="0" baseline="0" noProof="0" dirty="0">
              <a:ln>
                <a:noFill/>
              </a:ln>
              <a:solidFill>
                <a:prstClr val="white"/>
              </a:solidFill>
              <a:effectLst/>
              <a:uLnTx/>
              <a:uFillTx/>
              <a:latin typeface="Calibri Light" panose="020F0302020204030204"/>
              <a:ea typeface="+mn-ea"/>
              <a:cs typeface="+mn-cs"/>
            </a:endParaRPr>
          </a:p>
        </p:txBody>
      </p:sp>
      <p:sp>
        <p:nvSpPr>
          <p:cNvPr id="8" name="TextBox 7">
            <a:extLst>
              <a:ext uri="{FF2B5EF4-FFF2-40B4-BE49-F238E27FC236}">
                <a16:creationId xmlns:a16="http://schemas.microsoft.com/office/drawing/2014/main" id="{DF958B71-F4CC-4159-8F99-4A9240D428D2}"/>
              </a:ext>
            </a:extLst>
          </p:cNvPr>
          <p:cNvSpPr txBox="1"/>
          <p:nvPr/>
        </p:nvSpPr>
        <p:spPr>
          <a:xfrm>
            <a:off x="10066810" y="4927432"/>
            <a:ext cx="1818454" cy="954107"/>
          </a:xfrm>
          <a:prstGeom prst="rect">
            <a:avLst/>
          </a:prstGeom>
          <a:noFill/>
        </p:spPr>
        <p:txBody>
          <a:bodyPr wrap="square" rtlCol="0">
            <a:spAutoFit/>
          </a:bodyPr>
          <a:lstStyle/>
          <a:p>
            <a:pPr algn="ctr"/>
            <a:r>
              <a:rPr lang="en-US" sz="1400" dirty="0">
                <a:solidFill>
                  <a:schemeClr val="tx2">
                    <a:lumMod val="10000"/>
                  </a:schemeClr>
                </a:solidFill>
              </a:rPr>
              <a:t>Order free standardized labels at </a:t>
            </a:r>
            <a:r>
              <a:rPr lang="en-US" sz="1400" dirty="0">
                <a:hlinkClick r:id="rId3"/>
              </a:rPr>
              <a:t>www.dakotacounty.us</a:t>
            </a:r>
            <a:r>
              <a:rPr lang="en-US" sz="1400" dirty="0"/>
              <a:t>, </a:t>
            </a:r>
            <a:r>
              <a:rPr lang="en-US" sz="1400" dirty="0">
                <a:solidFill>
                  <a:schemeClr val="tx2">
                    <a:lumMod val="10000"/>
                  </a:schemeClr>
                </a:solidFill>
              </a:rPr>
              <a:t>search </a:t>
            </a:r>
            <a:r>
              <a:rPr lang="en-US" sz="1400" i="1" dirty="0">
                <a:solidFill>
                  <a:schemeClr val="tx2">
                    <a:lumMod val="10000"/>
                  </a:schemeClr>
                </a:solidFill>
              </a:rPr>
              <a:t>school recycling </a:t>
            </a:r>
          </a:p>
        </p:txBody>
      </p:sp>
      <p:pic>
        <p:nvPicPr>
          <p:cNvPr id="7" name="Picture 6">
            <a:extLst>
              <a:ext uri="{FF2B5EF4-FFF2-40B4-BE49-F238E27FC236}">
                <a16:creationId xmlns:a16="http://schemas.microsoft.com/office/drawing/2014/main" id="{28A4FFEA-C980-4D28-8CEA-06FDB47E079D}"/>
              </a:ext>
            </a:extLst>
          </p:cNvPr>
          <p:cNvPicPr/>
          <p:nvPr/>
        </p:nvPicPr>
        <p:blipFill>
          <a:blip r:embed="rId4" cstate="print">
            <a:extLst>
              <a:ext uri="{28A0092B-C50C-407E-A947-70E740481C1C}">
                <a14:useLocalDpi xmlns:a14="http://schemas.microsoft.com/office/drawing/2010/main" val="0"/>
              </a:ext>
            </a:extLst>
          </a:blip>
          <a:stretch>
            <a:fillRect/>
          </a:stretch>
        </p:blipFill>
        <p:spPr>
          <a:xfrm>
            <a:off x="10292049" y="2627630"/>
            <a:ext cx="1593215" cy="2059940"/>
          </a:xfrm>
          <a:prstGeom prst="rect">
            <a:avLst/>
          </a:prstGeom>
          <a:ln>
            <a:solidFill>
              <a:schemeClr val="accent1"/>
            </a:solidFill>
          </a:ln>
        </p:spPr>
      </p:pic>
    </p:spTree>
    <p:extLst>
      <p:ext uri="{BB962C8B-B14F-4D97-AF65-F5344CB8AC3E}">
        <p14:creationId xmlns:p14="http://schemas.microsoft.com/office/powerpoint/2010/main" val="111651016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735015-D16F-41B2-B186-4CCF80052B4C}"/>
              </a:ext>
            </a:extLst>
          </p:cNvPr>
          <p:cNvSpPr>
            <a:spLocks noGrp="1"/>
          </p:cNvSpPr>
          <p:nvPr>
            <p:ph type="title"/>
          </p:nvPr>
        </p:nvSpPr>
        <p:spPr>
          <a:xfrm>
            <a:off x="709612" y="1126565"/>
            <a:ext cx="10772775" cy="1658198"/>
          </a:xfrm>
        </p:spPr>
        <p:txBody>
          <a:bodyPr vert="horz" lIns="91440" tIns="45720" rIns="91440" bIns="45720" rtlCol="0" anchor="ctr">
            <a:normAutofit/>
          </a:bodyPr>
          <a:lstStyle/>
          <a:p>
            <a:pPr algn="ctr"/>
            <a:r>
              <a:rPr lang="en-US" b="1">
                <a:solidFill>
                  <a:srgbClr val="000000"/>
                </a:solidFill>
              </a:rPr>
              <a:t>Organics Program Questions</a:t>
            </a:r>
            <a:r>
              <a:rPr lang="en-US" b="1" dirty="0">
                <a:solidFill>
                  <a:srgbClr val="000000"/>
                </a:solidFill>
              </a:rPr>
              <a:t>?</a:t>
            </a:r>
          </a:p>
        </p:txBody>
      </p:sp>
      <p:sp>
        <p:nvSpPr>
          <p:cNvPr id="5" name="Rectangle 4">
            <a:extLst>
              <a:ext uri="{FF2B5EF4-FFF2-40B4-BE49-F238E27FC236}">
                <a16:creationId xmlns:a16="http://schemas.microsoft.com/office/drawing/2014/main" id="{351B3085-88B4-4314-8E29-5B63699C8B41}"/>
              </a:ext>
            </a:extLst>
          </p:cNvPr>
          <p:cNvSpPr/>
          <p:nvPr/>
        </p:nvSpPr>
        <p:spPr>
          <a:xfrm>
            <a:off x="237995" y="4073237"/>
            <a:ext cx="11732332" cy="2306781"/>
          </a:xfrm>
          <a:prstGeom prst="rect">
            <a:avLst/>
          </a:prstGeom>
        </p:spPr>
        <p:txBody>
          <a:bodyPr vert="horz" lIns="91440" tIns="45720" rIns="91440" bIns="45720" rtlCol="0">
            <a:noAutofit/>
          </a:bodyPr>
          <a:lstStyle/>
          <a:p>
            <a:pPr lvl="0" defTabSz="914400">
              <a:lnSpc>
                <a:spcPct val="85000"/>
              </a:lnSpc>
              <a:spcAft>
                <a:spcPts val="600"/>
              </a:spcAft>
            </a:pPr>
            <a:r>
              <a:rPr lang="en-US" sz="3200" b="1" dirty="0">
                <a:solidFill>
                  <a:srgbClr val="000000"/>
                </a:solidFill>
              </a:rPr>
              <a:t>[</a:t>
            </a:r>
            <a:r>
              <a:rPr lang="en-US" sz="3200" dirty="0">
                <a:solidFill>
                  <a:srgbClr val="000000"/>
                </a:solidFill>
                <a:highlight>
                  <a:srgbClr val="FFFF00"/>
                </a:highlight>
              </a:rPr>
              <a:t>Insert school’s recycling and organics program contact/coordinator contact information.</a:t>
            </a:r>
          </a:p>
          <a:p>
            <a:pPr lvl="0" defTabSz="914400">
              <a:lnSpc>
                <a:spcPct val="85000"/>
              </a:lnSpc>
              <a:spcAft>
                <a:spcPts val="600"/>
              </a:spcAft>
            </a:pPr>
            <a:endParaRPr lang="en-US" sz="3200" dirty="0">
              <a:solidFill>
                <a:srgbClr val="000000"/>
              </a:solidFill>
              <a:highlight>
                <a:srgbClr val="FFFF00"/>
              </a:highlight>
            </a:endParaRPr>
          </a:p>
          <a:p>
            <a:pPr lvl="0" defTabSz="914400">
              <a:lnSpc>
                <a:spcPct val="85000"/>
              </a:lnSpc>
              <a:spcAft>
                <a:spcPts val="600"/>
              </a:spcAft>
            </a:pPr>
            <a:r>
              <a:rPr lang="en-US" sz="3200" dirty="0">
                <a:solidFill>
                  <a:srgbClr val="000000"/>
                </a:solidFill>
                <a:highlight>
                  <a:srgbClr val="FFFF00"/>
                </a:highlight>
              </a:rPr>
              <a:t>Insert where to go online (portal, intranet site) or in school building where to find more information.] </a:t>
            </a:r>
            <a:endParaRPr lang="en-US" sz="2800" i="1" dirty="0">
              <a:solidFill>
                <a:srgbClr val="000000"/>
              </a:solidFill>
              <a:effectLst/>
              <a:highlight>
                <a:srgbClr val="FFFF00"/>
              </a:highlight>
            </a:endParaRPr>
          </a:p>
        </p:txBody>
      </p:sp>
    </p:spTree>
    <p:extLst>
      <p:ext uri="{BB962C8B-B14F-4D97-AF65-F5344CB8AC3E}">
        <p14:creationId xmlns:p14="http://schemas.microsoft.com/office/powerpoint/2010/main" val="725172052"/>
      </p:ext>
    </p:extLst>
  </p:cSld>
  <p:clrMapOvr>
    <a:masterClrMapping/>
  </p:clrMapOvr>
</p:sld>
</file>

<file path=ppt/theme/theme1.xml><?xml version="1.0" encoding="utf-8"?>
<a:theme xmlns:a="http://schemas.openxmlformats.org/drawingml/2006/main" name="Metropolitan">
  <a:themeElements>
    <a:clrScheme name="Custom 13">
      <a:dk1>
        <a:srgbClr val="1C6294"/>
      </a:dk1>
      <a:lt1>
        <a:sysClr val="window" lastClr="FFFFFF"/>
      </a:lt1>
      <a:dk2>
        <a:srgbClr val="335B74"/>
      </a:dk2>
      <a:lt2>
        <a:srgbClr val="DFE3E5"/>
      </a:lt2>
      <a:accent1>
        <a:srgbClr val="1CADE4"/>
      </a:accent1>
      <a:accent2>
        <a:srgbClr val="2683C6"/>
      </a:accent2>
      <a:accent3>
        <a:srgbClr val="27CED7"/>
      </a:accent3>
      <a:accent4>
        <a:srgbClr val="42BA97"/>
      </a:accent4>
      <a:accent5>
        <a:srgbClr val="3E8853"/>
      </a:accent5>
      <a:accent6>
        <a:srgbClr val="62A39F"/>
      </a:accent6>
      <a:hlink>
        <a:srgbClr val="6EAC1C"/>
      </a:hlink>
      <a:folHlink>
        <a:srgbClr val="B26B02"/>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Metropolitan">
      <a:fillStyleLst>
        <a:solidFill>
          <a:schemeClr val="phClr"/>
        </a:solidFill>
        <a:gradFill rotWithShape="1">
          <a:gsLst>
            <a:gs pos="0">
              <a:schemeClr val="phClr">
                <a:tint val="70000"/>
                <a:satMod val="100000"/>
                <a:lumMod val="110000"/>
              </a:schemeClr>
            </a:gs>
            <a:gs pos="50000">
              <a:schemeClr val="phClr">
                <a:tint val="75000"/>
                <a:satMod val="101000"/>
                <a:lumMod val="105000"/>
              </a:schemeClr>
            </a:gs>
            <a:gs pos="100000">
              <a:schemeClr val="phClr">
                <a:tint val="82000"/>
                <a:satMod val="104000"/>
                <a:lumMod val="105000"/>
              </a:schemeClr>
            </a:gs>
          </a:gsLst>
          <a:lin ang="2700000" scaled="0"/>
        </a:gradFill>
        <a:gradFill rotWithShape="1">
          <a:gsLst>
            <a:gs pos="0">
              <a:schemeClr val="phClr">
                <a:tint val="97000"/>
                <a:satMod val="100000"/>
                <a:lumMod val="102000"/>
              </a:schemeClr>
            </a:gs>
            <a:gs pos="50000">
              <a:schemeClr val="phClr">
                <a:shade val="100000"/>
                <a:satMod val="100000"/>
                <a:lumMod val="100000"/>
              </a:schemeClr>
            </a:gs>
            <a:gs pos="100000">
              <a:schemeClr val="phClr">
                <a:shade val="80000"/>
                <a:satMod val="100000"/>
                <a:lumMod val="99000"/>
              </a:schemeClr>
            </a:gs>
          </a:gsLst>
          <a:lin ang="2700000" scaled="0"/>
        </a:gradFill>
      </a:fillStyleLst>
      <a:lnStyleLst>
        <a:ln w="9525" cap="flat" cmpd="sng" algn="ctr">
          <a:solidFill>
            <a:schemeClr val="ph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solidFill>
          <a:schemeClr val="phClr">
            <a:shade val="95000"/>
            <a:satMod val="170000"/>
          </a:schemeClr>
        </a:solidFill>
      </a:bgFillStyleLst>
    </a:fmtScheme>
  </a:themeElements>
  <a:objectDefaults/>
  <a:extraClrSchemeLst/>
  <a:extLst>
    <a:ext uri="{05A4C25C-085E-4340-85A3-A5531E510DB2}">
      <thm15:themeFamily xmlns:thm15="http://schemas.microsoft.com/office/thememl/2012/main" name="Metropolitan" id="{4C5440D6-04D2-4954-96CF-F251137069B2}" vid="{9FF7CA0D-8839-4012-B51C-B152F9BD65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Metropolitan</Template>
  <TotalTime>2060</TotalTime>
  <Words>769</Words>
  <Application>Microsoft Office PowerPoint</Application>
  <PresentationFormat>Widescreen</PresentationFormat>
  <Paragraphs>99</Paragraphs>
  <Slides>8</Slides>
  <Notes>8</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8</vt:i4>
      </vt:variant>
    </vt:vector>
  </HeadingPairs>
  <TitlesOfParts>
    <vt:vector size="13" baseType="lpstr">
      <vt:lpstr>Arial</vt:lpstr>
      <vt:lpstr>Calibri</vt:lpstr>
      <vt:lpstr>Calibri Light</vt:lpstr>
      <vt:lpstr>Courier New</vt:lpstr>
      <vt:lpstr>Metropolitan</vt:lpstr>
      <vt:lpstr> Our School’s Organics Program to Feed Animals  </vt:lpstr>
      <vt:lpstr>Organics Collection at School</vt:lpstr>
      <vt:lpstr>Organics Collection at School</vt:lpstr>
      <vt:lpstr>Organics Collection at School</vt:lpstr>
      <vt:lpstr>Collection Best Practices</vt:lpstr>
      <vt:lpstr>Help Us Collect Organics Right</vt:lpstr>
      <vt:lpstr>Help Us Collect Organics Right</vt:lpstr>
      <vt:lpstr>Organics Program Questions?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Recycling  at Work</dc:title>
  <dc:creator>Burman, Renee</dc:creator>
  <cp:lastModifiedBy>Burman, Renee</cp:lastModifiedBy>
  <cp:revision>133</cp:revision>
  <dcterms:created xsi:type="dcterms:W3CDTF">2020-07-07T21:45:34Z</dcterms:created>
  <dcterms:modified xsi:type="dcterms:W3CDTF">2022-06-25T01:55:07Z</dcterms:modified>
</cp:coreProperties>
</file>